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330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8" r:id="rId10"/>
    <p:sldId id="269" r:id="rId11"/>
    <p:sldId id="270" r:id="rId12"/>
    <p:sldId id="271" r:id="rId13"/>
    <p:sldId id="263" r:id="rId14"/>
    <p:sldId id="264" r:id="rId15"/>
    <p:sldId id="265" r:id="rId16"/>
    <p:sldId id="266" r:id="rId17"/>
    <p:sldId id="273" r:id="rId18"/>
    <p:sldId id="274" r:id="rId19"/>
    <p:sldId id="275" r:id="rId20"/>
    <p:sldId id="277" r:id="rId21"/>
    <p:sldId id="276" r:id="rId22"/>
    <p:sldId id="278" r:id="rId23"/>
    <p:sldId id="282" r:id="rId24"/>
    <p:sldId id="280" r:id="rId25"/>
    <p:sldId id="281" r:id="rId26"/>
    <p:sldId id="283" r:id="rId27"/>
    <p:sldId id="279" r:id="rId28"/>
    <p:sldId id="284" r:id="rId29"/>
    <p:sldId id="285" r:id="rId30"/>
    <p:sldId id="334" r:id="rId31"/>
    <p:sldId id="333" r:id="rId32"/>
    <p:sldId id="331" r:id="rId33"/>
    <p:sldId id="33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65"/>
    <p:restoredTop sz="94774"/>
  </p:normalViewPr>
  <p:slideViewPr>
    <p:cSldViewPr snapToGrid="0" snapToObjects="1">
      <p:cViewPr varScale="1">
        <p:scale>
          <a:sx n="93" d="100"/>
          <a:sy n="93" d="100"/>
        </p:scale>
        <p:origin x="5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8.jpeg>
</file>

<file path=ppt/media/image19.jpeg>
</file>

<file path=ppt/media/image46.png>
</file>

<file path=ppt/media/image47.tiff>
</file>

<file path=ppt/media/image48.jpg>
</file>

<file path=ppt/media/image49.jpg>
</file>

<file path=ppt/media/image50.jpg>
</file>

<file path=ppt/media/image51.tiff>
</file>

<file path=ppt/media/image5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82A30-F23B-864D-A6FE-BA07C67CD4F4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8D35F-8401-2C47-A78A-2F71BF434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55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7518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0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q"/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First Nepal Winter School in AI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84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84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45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1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61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9D589-7C8C-FB44-9AA9-553B1E4A296B}" type="datetimeFigureOut">
              <a:rPr lang="en-US" smtClean="0"/>
              <a:t>12/23/18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5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9.jpeg"/><Relationship Id="rId7" Type="http://schemas.openxmlformats.org/officeDocument/2006/relationships/image" Target="../media/image17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9.jpeg"/><Relationship Id="rId7" Type="http://schemas.openxmlformats.org/officeDocument/2006/relationships/image" Target="../media/image17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10" Type="http://schemas.openxmlformats.org/officeDocument/2006/relationships/image" Target="../media/image21.emf"/><Relationship Id="rId4" Type="http://schemas.openxmlformats.org/officeDocument/2006/relationships/image" Target="../media/image14.emf"/><Relationship Id="rId9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9.jpeg"/><Relationship Id="rId7" Type="http://schemas.openxmlformats.org/officeDocument/2006/relationships/image" Target="../media/image17.emf"/><Relationship Id="rId12" Type="http://schemas.openxmlformats.org/officeDocument/2006/relationships/image" Target="../media/image23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11" Type="http://schemas.openxmlformats.org/officeDocument/2006/relationships/image" Target="../media/image22.emf"/><Relationship Id="rId5" Type="http://schemas.openxmlformats.org/officeDocument/2006/relationships/image" Target="../media/image15.emf"/><Relationship Id="rId10" Type="http://schemas.openxmlformats.org/officeDocument/2006/relationships/image" Target="../media/image6.emf"/><Relationship Id="rId4" Type="http://schemas.openxmlformats.org/officeDocument/2006/relationships/image" Target="../media/image14.emf"/><Relationship Id="rId9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image" Target="../media/image25.emf"/><Relationship Id="rId3" Type="http://schemas.openxmlformats.org/officeDocument/2006/relationships/image" Target="../media/image19.jpeg"/><Relationship Id="rId7" Type="http://schemas.openxmlformats.org/officeDocument/2006/relationships/image" Target="../media/image17.emf"/><Relationship Id="rId12" Type="http://schemas.openxmlformats.org/officeDocument/2006/relationships/image" Target="../media/image24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11" Type="http://schemas.openxmlformats.org/officeDocument/2006/relationships/image" Target="../media/image22.emf"/><Relationship Id="rId5" Type="http://schemas.openxmlformats.org/officeDocument/2006/relationships/image" Target="../media/image15.emf"/><Relationship Id="rId10" Type="http://schemas.openxmlformats.org/officeDocument/2006/relationships/image" Target="../media/image6.emf"/><Relationship Id="rId4" Type="http://schemas.openxmlformats.org/officeDocument/2006/relationships/image" Target="../media/image14.emf"/><Relationship Id="rId9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9.jpeg"/><Relationship Id="rId7" Type="http://schemas.openxmlformats.org/officeDocument/2006/relationships/image" Target="../media/image14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11" Type="http://schemas.openxmlformats.org/officeDocument/2006/relationships/image" Target="../media/image45.emf"/><Relationship Id="rId5" Type="http://schemas.openxmlformats.org/officeDocument/2006/relationships/image" Target="../media/image17.emf"/><Relationship Id="rId10" Type="http://schemas.openxmlformats.org/officeDocument/2006/relationships/image" Target="../media/image21.emf"/><Relationship Id="rId4" Type="http://schemas.openxmlformats.org/officeDocument/2006/relationships/image" Target="../media/image16.emf"/><Relationship Id="rId9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g"/><Relationship Id="rId2" Type="http://schemas.openxmlformats.org/officeDocument/2006/relationships/image" Target="../media/image4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jpg"/><Relationship Id="rId4" Type="http://schemas.openxmlformats.org/officeDocument/2006/relationships/image" Target="../media/image49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6000"/>
              <a:buFont typeface="Calibri"/>
              <a:buNone/>
            </a:pPr>
            <a:r>
              <a:rPr lang="en-US" dirty="0"/>
              <a:t>3D Vision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55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dirty="0"/>
              <a:t>20 December, 2018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dirty="0"/>
              <a:t>Ajad Chhatkuli</a:t>
            </a:r>
            <a:r>
              <a:rPr lang="en-US" baseline="30000" dirty="0"/>
              <a:t>1</a:t>
            </a:r>
            <a:r>
              <a:rPr lang="en-US" dirty="0"/>
              <a:t> and </a:t>
            </a:r>
            <a:r>
              <a:rPr lang="en-US" dirty="0" err="1"/>
              <a:t>Bishesh</a:t>
            </a:r>
            <a:r>
              <a:rPr lang="en-US" dirty="0"/>
              <a:t> Khanal</a:t>
            </a:r>
            <a:r>
              <a:rPr lang="en-US" baseline="30000" dirty="0"/>
              <a:t>2</a:t>
            </a:r>
          </a:p>
          <a:p>
            <a:pPr lvl="0">
              <a:buClr>
                <a:srgbClr val="2E75B5"/>
              </a:buClr>
              <a:buSzPts val="2400"/>
            </a:pPr>
            <a:r>
              <a:rPr lang="en-US" baseline="30000" dirty="0"/>
              <a:t>1 ETH Zürich, Switzerland; NAAMII, Nepal</a:t>
            </a:r>
          </a:p>
          <a:p>
            <a:pPr>
              <a:buClr>
                <a:srgbClr val="2E75B5"/>
              </a:buClr>
              <a:buSzPts val="2400"/>
            </a:pPr>
            <a:r>
              <a:rPr lang="en-US" baseline="30000" dirty="0"/>
              <a:t>2 King’s/Imperial College London, UK; NAAMII, Nepal</a:t>
            </a: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endParaRPr lang="en-US" baseline="30000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endParaRPr baseline="30000" dirty="0"/>
          </a:p>
        </p:txBody>
      </p:sp>
    </p:spTree>
    <p:extLst>
      <p:ext uri="{BB962C8B-B14F-4D97-AF65-F5344CB8AC3E}">
        <p14:creationId xmlns:p14="http://schemas.microsoft.com/office/powerpoint/2010/main" val="338596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Linear form</a:t>
            </a:r>
          </a:p>
          <a:p>
            <a:pPr lvl="1"/>
            <a:r>
              <a:rPr lang="en-US" dirty="0"/>
              <a:t>Homogeneous coordinates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Same for the 3D points!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Projection matrix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18753" y="4200831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4756696" y="4234004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H="1">
            <a:off x="3826350" y="4291156"/>
            <a:ext cx="944634" cy="65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4794640" y="477309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3563215" y="429115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0E59AE1-4F1E-0342-AB9F-7AB588163DE1}"/>
              </a:ext>
            </a:extLst>
          </p:cNvPr>
          <p:cNvSpPr/>
          <p:nvPr/>
        </p:nvSpPr>
        <p:spPr>
          <a:xfrm>
            <a:off x="2100631" y="5142429"/>
            <a:ext cx="91440" cy="9144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4A4F9F5-4A6D-DB47-82CB-66276D0EAC4E}"/>
              </a:ext>
            </a:extLst>
          </p:cNvPr>
          <p:cNvCxnSpPr>
            <a:cxnSpLocks/>
            <a:stCxn id="26" idx="6"/>
            <a:endCxn id="19" idx="6"/>
          </p:cNvCxnSpPr>
          <p:nvPr/>
        </p:nvCxnSpPr>
        <p:spPr>
          <a:xfrm flipV="1">
            <a:off x="2192071" y="4222446"/>
            <a:ext cx="4022992" cy="96570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0E4B499E-5AAF-2F45-BE4E-F748E5035A73}"/>
              </a:ext>
            </a:extLst>
          </p:cNvPr>
          <p:cNvSpPr/>
          <p:nvPr/>
        </p:nvSpPr>
        <p:spPr>
          <a:xfrm>
            <a:off x="4142487" y="4653272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646AE-9878-E341-9D02-E4A8FA792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488" y="5262996"/>
            <a:ext cx="2794000" cy="444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0D11ECB-BD54-314B-B5EE-C98804187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262996"/>
            <a:ext cx="2311400" cy="393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B2C4C0-FED5-1F48-9E66-79039592E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5425" y="2200275"/>
            <a:ext cx="3187700" cy="1371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BCBDF57-9269-5644-BD91-D19DB0987E3E}"/>
              </a:ext>
            </a:extLst>
          </p:cNvPr>
          <p:cNvSpPr txBox="1"/>
          <p:nvPr/>
        </p:nvSpPr>
        <p:spPr>
          <a:xfrm>
            <a:off x="7845425" y="4084709"/>
            <a:ext cx="9931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Verify: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2321DD-7F01-A648-A38C-D543552D30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7918" y="4741285"/>
            <a:ext cx="13843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895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Image origin is at the top left</a:t>
            </a:r>
          </a:p>
          <a:p>
            <a:pPr lvl="1"/>
            <a:r>
              <a:rPr lang="en-US" dirty="0"/>
              <a:t>This changes the projection equation!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Introduce the camera calibration matrix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Your cameras are different!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3826030" y="3673648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2332275" y="4937182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1995323" y="5026548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3863973" y="3706821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V="1">
            <a:off x="3878261" y="3573670"/>
            <a:ext cx="1159671" cy="1903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3901917" y="4245914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4985788" y="360006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50B86E-0563-414E-9CFE-795DE0A34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495" y="3421602"/>
            <a:ext cx="1816100" cy="381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2510C3-EB7C-4C4F-8C9F-C6044DAAC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7495" y="4271158"/>
            <a:ext cx="2705100" cy="13716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2238D2-BBB8-1144-A65D-68E475804BD5}"/>
              </a:ext>
            </a:extLst>
          </p:cNvPr>
          <p:cNvCxnSpPr>
            <a:stCxn id="19" idx="2"/>
          </p:cNvCxnSpPr>
          <p:nvPr/>
        </p:nvCxnSpPr>
        <p:spPr>
          <a:xfrm flipV="1">
            <a:off x="2332275" y="4271158"/>
            <a:ext cx="2445544" cy="752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6701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The focal length is much greater than 1 pixel.</a:t>
            </a:r>
          </a:p>
          <a:p>
            <a:pPr lvl="1"/>
            <a:r>
              <a:rPr lang="en-US" dirty="0"/>
              <a:t>Scale the image coordinates.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Your cameras are different!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3826030" y="3673648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2332275" y="4937182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1995323" y="5026548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3863973" y="3706821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V="1">
            <a:off x="3878261" y="3573670"/>
            <a:ext cx="1159671" cy="1903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3901917" y="4245914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4985788" y="360006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50B86E-0563-414E-9CFE-795DE0A34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495" y="3421602"/>
            <a:ext cx="1816100" cy="3810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2238D2-BBB8-1144-A65D-68E475804BD5}"/>
              </a:ext>
            </a:extLst>
          </p:cNvPr>
          <p:cNvCxnSpPr>
            <a:stCxn id="19" idx="2"/>
          </p:cNvCxnSpPr>
          <p:nvPr/>
        </p:nvCxnSpPr>
        <p:spPr>
          <a:xfrm flipV="1">
            <a:off x="2332275" y="4271158"/>
            <a:ext cx="2445544" cy="7520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0E4C214-9B06-AB4D-A4BC-77E712A83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295" y="4234605"/>
            <a:ext cx="2781300" cy="1371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CA1149-FB7A-4447-A7DB-7A3B7FDFA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200" y="4279170"/>
            <a:ext cx="2032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B8F87F-1C68-9441-83F0-A13BC5659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6119" y="5698683"/>
            <a:ext cx="18034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12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Two pinhole cameras</a:t>
            </a:r>
          </a:p>
          <a:p>
            <a:endParaRPr lang="en-US" dirty="0"/>
          </a:p>
          <a:p>
            <a:pPr lvl="1"/>
            <a:r>
              <a:rPr lang="en-US" dirty="0" err="1"/>
              <a:t>Epipolar</a:t>
            </a:r>
            <a:r>
              <a:rPr lang="en-US" dirty="0"/>
              <a:t> geometry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783363" y="3943349"/>
            <a:ext cx="1560037" cy="1343025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10356763">
            <a:off x="7706115" y="3615846"/>
            <a:ext cx="1455480" cy="1285320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515164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295774" y="2900722"/>
            <a:ext cx="1333142" cy="10585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2000609" cy="8723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644172" y="3830024"/>
            <a:ext cx="789683" cy="378438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400159" y="4153207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4DD67609-D1FF-A142-884A-6E84659949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8968336-2BDB-6C4F-9F62-952E824867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3653002-4C34-ED49-97F5-7B434A2D16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483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6">
            <a:extLst>
              <a:ext uri="{FF2B5EF4-FFF2-40B4-BE49-F238E27FC236}">
                <a16:creationId xmlns:a16="http://schemas.microsoft.com/office/drawing/2014/main" id="{853E4E6B-6172-B14A-B12F-F0FD82BD7E4A}"/>
              </a:ext>
            </a:extLst>
          </p:cNvPr>
          <p:cNvSpPr/>
          <p:nvPr/>
        </p:nvSpPr>
        <p:spPr>
          <a:xfrm rot="21302111">
            <a:off x="1688574" y="2907110"/>
            <a:ext cx="8567742" cy="2621146"/>
          </a:xfrm>
          <a:prstGeom prst="triangle">
            <a:avLst>
              <a:gd name="adj" fmla="val 47315"/>
            </a:avLst>
          </a:prstGeom>
          <a:solidFill>
            <a:schemeClr val="bg1">
              <a:lumMod val="75000"/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Two pinhole cameras</a:t>
            </a:r>
          </a:p>
          <a:p>
            <a:endParaRPr lang="en-US" dirty="0"/>
          </a:p>
          <a:p>
            <a:pPr lvl="1"/>
            <a:r>
              <a:rPr lang="en-US" dirty="0" err="1"/>
              <a:t>Epipolar</a:t>
            </a:r>
            <a:r>
              <a:rPr lang="en-US" dirty="0"/>
              <a:t> geometry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783363" y="3943349"/>
            <a:ext cx="1560037" cy="1343025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10356763">
            <a:off x="7706115" y="3615846"/>
            <a:ext cx="1455480" cy="1285320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515164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295774" y="2900722"/>
            <a:ext cx="1333142" cy="105850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1996502" cy="939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640065" y="3875551"/>
            <a:ext cx="793790" cy="33291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400159" y="4153207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8ADD2E-C998-3E46-90EB-9FC3E1629899}"/>
              </a:ext>
            </a:extLst>
          </p:cNvPr>
          <p:cNvCxnSpPr/>
          <p:nvPr/>
        </p:nvCxnSpPr>
        <p:spPr>
          <a:xfrm flipV="1">
            <a:off x="6641814" y="2900722"/>
            <a:ext cx="1216311" cy="907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E4AC5D4-66BF-2443-8894-82474B723F59}"/>
              </a:ext>
            </a:extLst>
          </p:cNvPr>
          <p:cNvSpPr txBox="1"/>
          <p:nvPr/>
        </p:nvSpPr>
        <p:spPr>
          <a:xfrm>
            <a:off x="8036960" y="2554288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Epipolar</a:t>
            </a:r>
            <a:r>
              <a:rPr lang="en-US" dirty="0"/>
              <a:t> Plane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25ABFF3-F206-7646-8CFC-2EB8D4A50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CCF877E-4ED9-F54E-B6C3-68A94EECA9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F6BAFB9-DE95-B148-86F5-3A9F9ADC4F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506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6">
            <a:extLst>
              <a:ext uri="{FF2B5EF4-FFF2-40B4-BE49-F238E27FC236}">
                <a16:creationId xmlns:a16="http://schemas.microsoft.com/office/drawing/2014/main" id="{853E4E6B-6172-B14A-B12F-F0FD82BD7E4A}"/>
              </a:ext>
            </a:extLst>
          </p:cNvPr>
          <p:cNvSpPr/>
          <p:nvPr/>
        </p:nvSpPr>
        <p:spPr>
          <a:xfrm rot="21302111">
            <a:off x="1688574" y="2907110"/>
            <a:ext cx="8567742" cy="2621146"/>
          </a:xfrm>
          <a:prstGeom prst="triangle">
            <a:avLst>
              <a:gd name="adj" fmla="val 47315"/>
            </a:avLst>
          </a:prstGeom>
          <a:solidFill>
            <a:schemeClr val="bg1">
              <a:lumMod val="75000"/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Two pinhole cameras</a:t>
            </a:r>
          </a:p>
          <a:p>
            <a:endParaRPr lang="en-US" dirty="0"/>
          </a:p>
          <a:p>
            <a:pPr lvl="1"/>
            <a:r>
              <a:rPr lang="en-US" dirty="0"/>
              <a:t>Corresponding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826227" y="3314701"/>
            <a:ext cx="1560037" cy="1971674"/>
          </a:xfrm>
          <a:prstGeom prst="flowChartManualInpu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9771079" flipV="1">
            <a:off x="7528121" y="2927423"/>
            <a:ext cx="1414456" cy="2058784"/>
          </a:xfrm>
          <a:prstGeom prst="flowChartManualInput">
            <a:avLst/>
          </a:prstGeom>
          <a:blipFill>
            <a:blip r:embed="rId3"/>
            <a:stretch>
              <a:fillRect/>
            </a:stretch>
          </a:blipFill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443724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423939" y="2900722"/>
            <a:ext cx="1204977" cy="974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1843087" cy="8723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486650" y="3808412"/>
            <a:ext cx="947205" cy="40005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343007" y="4110343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4AC5D4-66BF-2443-8894-82474B723F59}"/>
              </a:ext>
            </a:extLst>
          </p:cNvPr>
          <p:cNvSpPr txBox="1"/>
          <p:nvPr/>
        </p:nvSpPr>
        <p:spPr>
          <a:xfrm>
            <a:off x="5140683" y="3886087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Epipolar</a:t>
            </a:r>
            <a:r>
              <a:rPr lang="en-US" dirty="0"/>
              <a:t> Plane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2929AB-7FD3-1143-930B-0C1CDAE2864B}"/>
              </a:ext>
            </a:extLst>
          </p:cNvPr>
          <p:cNvCxnSpPr>
            <a:cxnSpLocks/>
          </p:cNvCxnSpPr>
          <p:nvPr/>
        </p:nvCxnSpPr>
        <p:spPr>
          <a:xfrm>
            <a:off x="1785922" y="5947677"/>
            <a:ext cx="16739" cy="70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26243EB-E2D9-3848-9E47-6824076ED5C9}"/>
              </a:ext>
            </a:extLst>
          </p:cNvPr>
          <p:cNvCxnSpPr>
            <a:stCxn id="26" idx="6"/>
          </p:cNvCxnSpPr>
          <p:nvPr/>
        </p:nvCxnSpPr>
        <p:spPr>
          <a:xfrm flipV="1">
            <a:off x="1843072" y="5286375"/>
            <a:ext cx="983155" cy="593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09DDF59-56B1-164B-AE5A-CFEBA448C46A}"/>
              </a:ext>
            </a:extLst>
          </p:cNvPr>
          <p:cNvCxnSpPr>
            <a:cxnSpLocks/>
          </p:cNvCxnSpPr>
          <p:nvPr/>
        </p:nvCxnSpPr>
        <p:spPr>
          <a:xfrm>
            <a:off x="1826333" y="5883489"/>
            <a:ext cx="999894" cy="2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ED800D2F-464E-D74B-BF72-48BD76CA7D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D518AD4-A585-4444-AF95-02F7A57B45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7E9A6D8-E1FC-DA4D-A03D-E5954D74A83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55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6">
            <a:extLst>
              <a:ext uri="{FF2B5EF4-FFF2-40B4-BE49-F238E27FC236}">
                <a16:creationId xmlns:a16="http://schemas.microsoft.com/office/drawing/2014/main" id="{853E4E6B-6172-B14A-B12F-F0FD82BD7E4A}"/>
              </a:ext>
            </a:extLst>
          </p:cNvPr>
          <p:cNvSpPr/>
          <p:nvPr/>
        </p:nvSpPr>
        <p:spPr>
          <a:xfrm rot="21302111">
            <a:off x="1688574" y="2907110"/>
            <a:ext cx="8567742" cy="2621146"/>
          </a:xfrm>
          <a:prstGeom prst="triangle">
            <a:avLst>
              <a:gd name="adj" fmla="val 47315"/>
            </a:avLst>
          </a:prstGeom>
          <a:solidFill>
            <a:schemeClr val="bg1">
              <a:lumMod val="75000"/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Camera 2 has been rotated and translated.</a:t>
            </a:r>
          </a:p>
          <a:p>
            <a:endParaRPr lang="en-US" dirty="0"/>
          </a:p>
          <a:p>
            <a:pPr lvl="1"/>
            <a:r>
              <a:rPr lang="en-US" dirty="0"/>
              <a:t>Corresponding points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826227" y="3314701"/>
            <a:ext cx="1560037" cy="1971674"/>
          </a:xfrm>
          <a:prstGeom prst="flowChartManualInpu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9771079" flipV="1">
            <a:off x="7528121" y="2927423"/>
            <a:ext cx="1414456" cy="2058784"/>
          </a:xfrm>
          <a:prstGeom prst="flowChartManualInput">
            <a:avLst/>
          </a:prstGeom>
          <a:blipFill>
            <a:blip r:embed="rId3"/>
            <a:stretch>
              <a:fillRect/>
            </a:stretch>
          </a:blipFill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443724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423939" y="2900722"/>
            <a:ext cx="1204977" cy="974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1843087" cy="8723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486650" y="3808412"/>
            <a:ext cx="947205" cy="40005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343007" y="4110343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2929AB-7FD3-1143-930B-0C1CDAE2864B}"/>
              </a:ext>
            </a:extLst>
          </p:cNvPr>
          <p:cNvCxnSpPr>
            <a:cxnSpLocks/>
          </p:cNvCxnSpPr>
          <p:nvPr/>
        </p:nvCxnSpPr>
        <p:spPr>
          <a:xfrm>
            <a:off x="1785922" y="5947677"/>
            <a:ext cx="16739" cy="703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26243EB-E2D9-3848-9E47-6824076ED5C9}"/>
              </a:ext>
            </a:extLst>
          </p:cNvPr>
          <p:cNvCxnSpPr>
            <a:stCxn id="26" idx="6"/>
          </p:cNvCxnSpPr>
          <p:nvPr/>
        </p:nvCxnSpPr>
        <p:spPr>
          <a:xfrm flipV="1">
            <a:off x="1843072" y="5286375"/>
            <a:ext cx="983155" cy="5934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09DDF59-56B1-164B-AE5A-CFEBA448C46A}"/>
              </a:ext>
            </a:extLst>
          </p:cNvPr>
          <p:cNvCxnSpPr>
            <a:cxnSpLocks/>
          </p:cNvCxnSpPr>
          <p:nvPr/>
        </p:nvCxnSpPr>
        <p:spPr>
          <a:xfrm>
            <a:off x="1826333" y="5883489"/>
            <a:ext cx="999894" cy="25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D906022-9656-4941-827C-8DD8A8AEC9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14E15E-F3F4-4A40-AA91-1D9304071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C42EBAD-07CE-8742-A9A3-0984E9C904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D935F33-A548-DB49-B899-8FCBA47FCE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1706" y="2938801"/>
            <a:ext cx="2108200" cy="4699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B154379-00E1-7F46-9514-D0CA272219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2460" y="3603876"/>
            <a:ext cx="20701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377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6">
            <a:extLst>
              <a:ext uri="{FF2B5EF4-FFF2-40B4-BE49-F238E27FC236}">
                <a16:creationId xmlns:a16="http://schemas.microsoft.com/office/drawing/2014/main" id="{853E4E6B-6172-B14A-B12F-F0FD82BD7E4A}"/>
              </a:ext>
            </a:extLst>
          </p:cNvPr>
          <p:cNvSpPr/>
          <p:nvPr/>
        </p:nvSpPr>
        <p:spPr>
          <a:xfrm rot="21302111">
            <a:off x="1688574" y="2907110"/>
            <a:ext cx="8567742" cy="2621146"/>
          </a:xfrm>
          <a:prstGeom prst="triangle">
            <a:avLst>
              <a:gd name="adj" fmla="val 47315"/>
            </a:avLst>
          </a:prstGeom>
          <a:solidFill>
            <a:schemeClr val="bg1">
              <a:lumMod val="75000"/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826227" y="3314701"/>
            <a:ext cx="1560037" cy="1971674"/>
          </a:xfrm>
          <a:prstGeom prst="flowChartManualInpu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9771079" flipV="1">
            <a:off x="7528121" y="2927423"/>
            <a:ext cx="1414456" cy="2058784"/>
          </a:xfrm>
          <a:prstGeom prst="flowChartManualInput">
            <a:avLst/>
          </a:prstGeom>
          <a:blipFill>
            <a:blip r:embed="rId3"/>
            <a:stretch>
              <a:fillRect/>
            </a:stretch>
          </a:blipFill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443724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423939" y="2900722"/>
            <a:ext cx="1204977" cy="974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1843087" cy="8723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486650" y="3808412"/>
            <a:ext cx="947205" cy="40005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343007" y="4110343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06022-9656-4941-827C-8DD8A8AEC9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14E15E-F3F4-4A40-AA91-1D9304071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60E3A0-E981-B145-A860-2204D5A030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460" y="3603876"/>
            <a:ext cx="2070100" cy="46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BD1970-EE3E-8E4D-B339-4D4ECE995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1706" y="2938801"/>
            <a:ext cx="2108200" cy="4699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E1EA946-2C81-4743-ADE3-F78A9CF9B1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93DC7C9-2F05-2046-A10D-E12AF31F65BD}"/>
              </a:ext>
            </a:extLst>
          </p:cNvPr>
          <p:cNvCxnSpPr>
            <a:cxnSpLocks noChangeAspect="1"/>
            <a:endCxn id="42" idx="2"/>
          </p:cNvCxnSpPr>
          <p:nvPr/>
        </p:nvCxnSpPr>
        <p:spPr>
          <a:xfrm flipV="1">
            <a:off x="1843072" y="5146376"/>
            <a:ext cx="8453442" cy="740160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7B79CB-3599-BC4F-8871-505DEEFDBB36}"/>
              </a:ext>
            </a:extLst>
          </p:cNvPr>
          <p:cNvCxnSpPr>
            <a:cxnSpLocks/>
            <a:stCxn id="42" idx="6"/>
          </p:cNvCxnSpPr>
          <p:nvPr/>
        </p:nvCxnSpPr>
        <p:spPr>
          <a:xfrm flipH="1" flipV="1">
            <a:off x="8507600" y="4274936"/>
            <a:ext cx="1903214" cy="871440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94D2FC0-BE3B-474B-8F11-7B72DAE6A5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42094" y="5490560"/>
            <a:ext cx="152400" cy="25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11568F-E0CA-BD4D-A657-3E3E1B2E932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95425" y="1809293"/>
            <a:ext cx="26797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57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6">
            <a:extLst>
              <a:ext uri="{FF2B5EF4-FFF2-40B4-BE49-F238E27FC236}">
                <a16:creationId xmlns:a16="http://schemas.microsoft.com/office/drawing/2014/main" id="{853E4E6B-6172-B14A-B12F-F0FD82BD7E4A}"/>
              </a:ext>
            </a:extLst>
          </p:cNvPr>
          <p:cNvSpPr/>
          <p:nvPr/>
        </p:nvSpPr>
        <p:spPr>
          <a:xfrm rot="21302111">
            <a:off x="1688574" y="2907110"/>
            <a:ext cx="8567742" cy="2621146"/>
          </a:xfrm>
          <a:prstGeom prst="triangle">
            <a:avLst>
              <a:gd name="adj" fmla="val 47315"/>
            </a:avLst>
          </a:prstGeom>
          <a:solidFill>
            <a:schemeClr val="bg1">
              <a:lumMod val="75000"/>
              <a:alpha val="3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Two-view geometry</a:t>
            </a:r>
          </a:p>
        </p:txBody>
      </p:sp>
      <p:sp>
        <p:nvSpPr>
          <p:cNvPr id="14" name="Manual Input 13">
            <a:extLst>
              <a:ext uri="{FF2B5EF4-FFF2-40B4-BE49-F238E27FC236}">
                <a16:creationId xmlns:a16="http://schemas.microsoft.com/office/drawing/2014/main" id="{2C708C30-7DFE-3E47-8842-D822A0ABB100}"/>
              </a:ext>
            </a:extLst>
          </p:cNvPr>
          <p:cNvSpPr/>
          <p:nvPr/>
        </p:nvSpPr>
        <p:spPr>
          <a:xfrm>
            <a:off x="2826227" y="3314701"/>
            <a:ext cx="1560037" cy="1971674"/>
          </a:xfrm>
          <a:prstGeom prst="flowChartManualInpu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Manual Input 14">
            <a:extLst>
              <a:ext uri="{FF2B5EF4-FFF2-40B4-BE49-F238E27FC236}">
                <a16:creationId xmlns:a16="http://schemas.microsoft.com/office/drawing/2014/main" id="{6B563BDD-1AB7-4740-BAD4-BA02C62AFFA3}"/>
              </a:ext>
            </a:extLst>
          </p:cNvPr>
          <p:cNvSpPr/>
          <p:nvPr/>
        </p:nvSpPr>
        <p:spPr>
          <a:xfrm rot="9771079" flipV="1">
            <a:off x="7528121" y="2927423"/>
            <a:ext cx="1414456" cy="2058784"/>
          </a:xfrm>
          <a:prstGeom prst="flowChartManualInput">
            <a:avLst/>
          </a:prstGeom>
          <a:blipFill>
            <a:blip r:embed="rId3"/>
            <a:stretch>
              <a:fillRect/>
            </a:stretch>
          </a:blipFill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600D97-8D4B-4442-96AC-944624D25548}"/>
              </a:ext>
            </a:extLst>
          </p:cNvPr>
          <p:cNvSpPr/>
          <p:nvPr/>
        </p:nvSpPr>
        <p:spPr>
          <a:xfrm>
            <a:off x="5543550" y="2886075"/>
            <a:ext cx="100013" cy="1000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7A1D381-B31A-E04C-9BE8-1C8F7C0B4AB5}"/>
              </a:ext>
            </a:extLst>
          </p:cNvPr>
          <p:cNvCxnSpPr>
            <a:cxnSpLocks/>
          </p:cNvCxnSpPr>
          <p:nvPr/>
        </p:nvCxnSpPr>
        <p:spPr>
          <a:xfrm flipV="1">
            <a:off x="3427935" y="3808412"/>
            <a:ext cx="1046116" cy="800101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522CC28-1777-DC4A-AC81-2DA99013DC3F}"/>
              </a:ext>
            </a:extLst>
          </p:cNvPr>
          <p:cNvCxnSpPr>
            <a:cxnSpLocks/>
          </p:cNvCxnSpPr>
          <p:nvPr/>
        </p:nvCxnSpPr>
        <p:spPr>
          <a:xfrm flipV="1">
            <a:off x="1737247" y="4608513"/>
            <a:ext cx="1690688" cy="1323975"/>
          </a:xfrm>
          <a:prstGeom prst="line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A431354-DB9E-B44B-9D8A-45E5B29497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6525" y="5665788"/>
            <a:ext cx="177800" cy="2667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B6E028DC-E719-294A-9AFE-819204A40A8B}"/>
              </a:ext>
            </a:extLst>
          </p:cNvPr>
          <p:cNvSpPr/>
          <p:nvPr/>
        </p:nvSpPr>
        <p:spPr>
          <a:xfrm>
            <a:off x="1728772" y="5793778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92972ED-CEBB-4D4F-AB8E-F164FD4FD3B0}"/>
              </a:ext>
            </a:extLst>
          </p:cNvPr>
          <p:cNvSpPr/>
          <p:nvPr/>
        </p:nvSpPr>
        <p:spPr>
          <a:xfrm>
            <a:off x="3447151" y="4443724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450464-CEA2-AA4D-9845-700CFC395B2A}"/>
              </a:ext>
            </a:extLst>
          </p:cNvPr>
          <p:cNvCxnSpPr>
            <a:cxnSpLocks/>
            <a:endCxn id="4" idx="7"/>
          </p:cNvCxnSpPr>
          <p:nvPr/>
        </p:nvCxnSpPr>
        <p:spPr>
          <a:xfrm flipV="1">
            <a:off x="4423939" y="2900722"/>
            <a:ext cx="1204977" cy="97482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D29FE65-70CF-5B47-9475-BF92125C4166}"/>
              </a:ext>
            </a:extLst>
          </p:cNvPr>
          <p:cNvCxnSpPr>
            <a:cxnSpLocks/>
            <a:endCxn id="4" idx="6"/>
          </p:cNvCxnSpPr>
          <p:nvPr/>
        </p:nvCxnSpPr>
        <p:spPr>
          <a:xfrm flipH="1" flipV="1">
            <a:off x="5643563" y="2936082"/>
            <a:ext cx="1843087" cy="87233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FC8F07-B742-7343-AFD0-E7386D40B90F}"/>
              </a:ext>
            </a:extLst>
          </p:cNvPr>
          <p:cNvCxnSpPr>
            <a:cxnSpLocks/>
          </p:cNvCxnSpPr>
          <p:nvPr/>
        </p:nvCxnSpPr>
        <p:spPr>
          <a:xfrm>
            <a:off x="7486650" y="3808412"/>
            <a:ext cx="947205" cy="400050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134F60FE-B0E1-CE46-9653-BA0D543E60E3}"/>
              </a:ext>
            </a:extLst>
          </p:cNvPr>
          <p:cNvSpPr/>
          <p:nvPr/>
        </p:nvSpPr>
        <p:spPr>
          <a:xfrm>
            <a:off x="8343007" y="4110343"/>
            <a:ext cx="164592" cy="164592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4AF4D7-7868-834D-97FD-2F4395995C6C}"/>
              </a:ext>
            </a:extLst>
          </p:cNvPr>
          <p:cNvCxnSpPr>
            <a:cxnSpLocks/>
          </p:cNvCxnSpPr>
          <p:nvPr/>
        </p:nvCxnSpPr>
        <p:spPr>
          <a:xfrm>
            <a:off x="8458983" y="4233870"/>
            <a:ext cx="1875283" cy="89046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AC4DEF1-4EE9-6448-B01E-F3C2603183FC}"/>
              </a:ext>
            </a:extLst>
          </p:cNvPr>
          <p:cNvSpPr txBox="1"/>
          <p:nvPr/>
        </p:nvSpPr>
        <p:spPr>
          <a:xfrm>
            <a:off x="3257550" y="5932488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5B44B4-50AF-CE49-8B8A-326CC71733B0}"/>
              </a:ext>
            </a:extLst>
          </p:cNvPr>
          <p:cNvSpPr txBox="1"/>
          <p:nvPr/>
        </p:nvSpPr>
        <p:spPr>
          <a:xfrm>
            <a:off x="8163788" y="5885120"/>
            <a:ext cx="1074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Camera 2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9B5A9FB-1A51-1B44-8901-7AFC6FACF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77333" y="5175250"/>
            <a:ext cx="177800" cy="190500"/>
          </a:xfrm>
          <a:prstGeom prst="rect">
            <a:avLst/>
          </a:prstGeom>
        </p:spPr>
      </p:pic>
      <p:sp>
        <p:nvSpPr>
          <p:cNvPr id="42" name="Oval 41">
            <a:extLst>
              <a:ext uri="{FF2B5EF4-FFF2-40B4-BE49-F238E27FC236}">
                <a16:creationId xmlns:a16="http://schemas.microsoft.com/office/drawing/2014/main" id="{FAE3DB0C-7CD7-F44F-AA00-7C449A20FD39}"/>
              </a:ext>
            </a:extLst>
          </p:cNvPr>
          <p:cNvSpPr/>
          <p:nvPr/>
        </p:nvSpPr>
        <p:spPr>
          <a:xfrm>
            <a:off x="10296514" y="506034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906022-9656-4941-827C-8DD8A8AEC9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32952" y="4356656"/>
            <a:ext cx="355600" cy="254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14E15E-F3F4-4A40-AA91-1D93040712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3887" y="4046538"/>
            <a:ext cx="355600" cy="25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60E3A0-E981-B145-A860-2204D5A030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460" y="3603876"/>
            <a:ext cx="2070100" cy="46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BD1970-EE3E-8E4D-B339-4D4ECE995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1706" y="2938801"/>
            <a:ext cx="2108200" cy="4699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E1EA946-2C81-4743-ADE3-F78A9CF9B13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87693" y="2492375"/>
            <a:ext cx="2311400" cy="393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93DC7C9-2F05-2046-A10D-E12AF31F65BD}"/>
              </a:ext>
            </a:extLst>
          </p:cNvPr>
          <p:cNvCxnSpPr>
            <a:cxnSpLocks noChangeAspect="1"/>
            <a:endCxn id="42" idx="2"/>
          </p:cNvCxnSpPr>
          <p:nvPr/>
        </p:nvCxnSpPr>
        <p:spPr>
          <a:xfrm flipV="1">
            <a:off x="1843072" y="5146376"/>
            <a:ext cx="8453442" cy="740160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7B79CB-3599-BC4F-8871-505DEEFDBB36}"/>
              </a:ext>
            </a:extLst>
          </p:cNvPr>
          <p:cNvCxnSpPr>
            <a:cxnSpLocks/>
            <a:stCxn id="42" idx="6"/>
          </p:cNvCxnSpPr>
          <p:nvPr/>
        </p:nvCxnSpPr>
        <p:spPr>
          <a:xfrm flipH="1" flipV="1">
            <a:off x="8507600" y="4274936"/>
            <a:ext cx="1903214" cy="871440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94D2FC0-BE3B-474B-8F11-7B72DAE6A5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42094" y="5490560"/>
            <a:ext cx="152400" cy="25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ABC4B6-62AF-C54F-903D-356B63F7EA0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14464" y="1628775"/>
            <a:ext cx="2971800" cy="393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A817F24-E2CC-3945-9146-D7110EACE77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54493" y="1527350"/>
            <a:ext cx="2489200" cy="444500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E58D2E5-12AA-2344-94CA-253184CA970C}"/>
              </a:ext>
            </a:extLst>
          </p:cNvPr>
          <p:cNvSpPr/>
          <p:nvPr/>
        </p:nvSpPr>
        <p:spPr>
          <a:xfrm>
            <a:off x="4871803" y="1704630"/>
            <a:ext cx="671747" cy="222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C860EA6-E1F4-AD45-B46E-A29F6461C8DB}"/>
              </a:ext>
            </a:extLst>
          </p:cNvPr>
          <p:cNvCxnSpPr>
            <a:endCxn id="35" idx="3"/>
          </p:cNvCxnSpPr>
          <p:nvPr/>
        </p:nvCxnSpPr>
        <p:spPr>
          <a:xfrm flipV="1">
            <a:off x="7794885" y="4250831"/>
            <a:ext cx="572226" cy="680933"/>
          </a:xfrm>
          <a:prstGeom prst="line">
            <a:avLst/>
          </a:prstGeom>
          <a:ln w="412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471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Essential matrix is:</a:t>
            </a:r>
          </a:p>
          <a:p>
            <a:pPr lvl="1"/>
            <a:r>
              <a:rPr lang="en-US" dirty="0"/>
              <a:t>Rank 2 matrix</a:t>
            </a:r>
          </a:p>
          <a:p>
            <a:pPr lvl="1"/>
            <a:r>
              <a:rPr lang="en-US" dirty="0"/>
              <a:t>2 equal non-zero singular values</a:t>
            </a:r>
          </a:p>
          <a:p>
            <a:pPr lvl="1"/>
            <a:r>
              <a:rPr lang="en-US" dirty="0"/>
              <a:t>What about the last singular value?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Essential Matrix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ABC4B6-62AF-C54F-903D-356B63F7E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4" y="2243370"/>
            <a:ext cx="2971800" cy="393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A817F24-E2CC-3945-9146-D7110EACE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493" y="2141945"/>
            <a:ext cx="2489200" cy="444500"/>
          </a:xfrm>
          <a:prstGeom prst="rect">
            <a:avLst/>
          </a:prstGeom>
        </p:spPr>
      </p:pic>
      <p:sp>
        <p:nvSpPr>
          <p:cNvPr id="17" name="Right Arrow 16">
            <a:extLst>
              <a:ext uri="{FF2B5EF4-FFF2-40B4-BE49-F238E27FC236}">
                <a16:creationId xmlns:a16="http://schemas.microsoft.com/office/drawing/2014/main" id="{AE58D2E5-12AA-2344-94CA-253184CA970C}"/>
              </a:ext>
            </a:extLst>
          </p:cNvPr>
          <p:cNvSpPr/>
          <p:nvPr/>
        </p:nvSpPr>
        <p:spPr>
          <a:xfrm>
            <a:off x="4871803" y="2319225"/>
            <a:ext cx="671747" cy="2222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03DFC3-231E-6E4C-BDD9-68832DC3A4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2872" y="3263784"/>
            <a:ext cx="17018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350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Computer Vision – 3D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can you tell about the 3D object from their images?</a:t>
            </a:r>
          </a:p>
          <a:p>
            <a:endParaRPr lang="en-US" dirty="0"/>
          </a:p>
          <a:p>
            <a:pPr lvl="1"/>
            <a:r>
              <a:rPr lang="en-US" dirty="0"/>
              <a:t>Pattern Recognition – image pixel colors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3D vision – Pixel locations from projection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Main reference: Multiple View Geometry, [Hartley and Zisserman, 2004]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188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3"/>
    </mc:Choice>
    <mc:Fallback xmlns="">
      <p:transition spd="slow" advTm="1253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True for all corresponding points: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Mathematically,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Essential 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1FD2A2-BAB8-5F4B-BBAC-A51666F64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019" y="2757045"/>
            <a:ext cx="1866900" cy="44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A0168D-83F8-2D40-9BA3-3FED59E2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019" y="4671206"/>
            <a:ext cx="4406900" cy="393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36F66B-B481-0A49-B999-6CB2DD6C1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019" y="5398684"/>
            <a:ext cx="48387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304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cameras with different focal length and principal point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Fundamental 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5A8EA1-356E-DC47-9F05-833931E1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100" y="3476569"/>
            <a:ext cx="4749800" cy="44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4FC946-4122-4148-9FCD-0792688D5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074" y="4766700"/>
            <a:ext cx="4597400" cy="50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B6F20B-4DC8-0B47-B9B3-F9E9B49F5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1074" y="2425104"/>
            <a:ext cx="1803400" cy="419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49C381-7A0A-E448-AC3D-1D8C4A56A8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1100" y="5879935"/>
            <a:ext cx="2082800" cy="50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734D2C-468D-6344-BEBF-041D1F7338A7}"/>
              </a:ext>
            </a:extLst>
          </p:cNvPr>
          <p:cNvSpPr txBox="1"/>
          <p:nvPr/>
        </p:nvSpPr>
        <p:spPr>
          <a:xfrm>
            <a:off x="7884826" y="6133935"/>
            <a:ext cx="229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 many equations!!</a:t>
            </a:r>
          </a:p>
        </p:txBody>
      </p:sp>
    </p:spTree>
    <p:extLst>
      <p:ext uri="{BB962C8B-B14F-4D97-AF65-F5344CB8AC3E}">
        <p14:creationId xmlns:p14="http://schemas.microsoft.com/office/powerpoint/2010/main" val="817610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For all corresponding points: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Properties: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Lets discuss!! What does it mean by the rank being 2?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Fundamental matrix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ACAAB0-2BEA-D946-81C1-6C4ED7350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634" y="2746990"/>
            <a:ext cx="2082800" cy="50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244BAD-2263-E94B-A1F3-125CE191D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634" y="4776137"/>
            <a:ext cx="43815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759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Given many correspondences, compute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8-point Method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C1DB0A-008E-4148-883C-83C6403F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678" y="1902788"/>
            <a:ext cx="1168400" cy="279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9F4E4E-F573-0648-B406-9ABF94127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090" y="3238455"/>
            <a:ext cx="7747000" cy="3289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04102-FA59-9943-AA3F-9875296ED4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209" y="2485565"/>
            <a:ext cx="330200" cy="342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8D1701-3877-8F46-86D1-F1C3639C05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9862" y="2502238"/>
            <a:ext cx="190500" cy="330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EC34DD4-99D7-7F42-A44F-C0D344497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9078" y="2502238"/>
            <a:ext cx="673100" cy="330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8D57E8-2312-814C-B9F9-33FD567379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8296" y="4724355"/>
            <a:ext cx="939800" cy="317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84CEB5-664C-C542-B3B9-490170F11CA1}"/>
              </a:ext>
            </a:extLst>
          </p:cNvPr>
          <p:cNvSpPr txBox="1"/>
          <p:nvPr/>
        </p:nvSpPr>
        <p:spPr>
          <a:xfrm>
            <a:off x="1543987" y="5771213"/>
            <a:ext cx="4460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Requires at least 8 points to solve!</a:t>
            </a:r>
          </a:p>
        </p:txBody>
      </p:sp>
    </p:spTree>
    <p:extLst>
      <p:ext uri="{BB962C8B-B14F-4D97-AF65-F5344CB8AC3E}">
        <p14:creationId xmlns:p14="http://schemas.microsoft.com/office/powerpoint/2010/main" val="5183285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Given many correspondences, compute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8-point Method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B8FD4E-C495-3F4F-898F-28A2614CD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992" y="2818151"/>
            <a:ext cx="6426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C1DB0A-008E-4148-883C-83C6403F6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678" y="1902788"/>
            <a:ext cx="1168400" cy="27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64224B-A702-9547-9643-222E1B2ABA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931400"/>
            <a:ext cx="107315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002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Given many correspondences, compute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8-point Method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C1DB0A-008E-4148-883C-83C6403F6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0678" y="1902788"/>
            <a:ext cx="1168400" cy="27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64224B-A702-9547-9643-222E1B2ABA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32980"/>
            <a:ext cx="10731500" cy="292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BB938C-D6E2-D14A-9938-3EF41A0E7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500" y="2964826"/>
            <a:ext cx="77470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Can you do better for the Essential matrix?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Matrix constraint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5-point Method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456964-F8B0-A844-884A-C6C0717DA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635" y="2872386"/>
            <a:ext cx="2921000" cy="393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A4B5C8-A862-2F42-A56D-0037F636A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2635" y="5215432"/>
            <a:ext cx="48387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655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Obtain 3D from 2D images</a:t>
            </a:r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Triangulation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07412A1-7D24-EB49-BB27-03923960533A}"/>
              </a:ext>
            </a:extLst>
          </p:cNvPr>
          <p:cNvGrpSpPr/>
          <p:nvPr/>
        </p:nvGrpSpPr>
        <p:grpSpPr>
          <a:xfrm>
            <a:off x="2432952" y="3122293"/>
            <a:ext cx="7086535" cy="2388932"/>
            <a:chOff x="2432952" y="3122293"/>
            <a:chExt cx="7086535" cy="238893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F1E2EFC3-A03B-9644-88ED-BDBD102010C7}"/>
                </a:ext>
              </a:extLst>
            </p:cNvPr>
            <p:cNvGrpSpPr/>
            <p:nvPr/>
          </p:nvGrpSpPr>
          <p:grpSpPr>
            <a:xfrm>
              <a:off x="3021097" y="3122293"/>
              <a:ext cx="5966450" cy="2388932"/>
              <a:chOff x="3021097" y="3122293"/>
              <a:chExt cx="5966450" cy="2388932"/>
            </a:xfrm>
          </p:grpSpPr>
          <p:sp>
            <p:nvSpPr>
              <p:cNvPr id="7" name="Manual Input 6">
                <a:extLst>
                  <a:ext uri="{FF2B5EF4-FFF2-40B4-BE49-F238E27FC236}">
                    <a16:creationId xmlns:a16="http://schemas.microsoft.com/office/drawing/2014/main" id="{BA563EB2-5032-6141-8070-40375E502EEA}"/>
                  </a:ext>
                </a:extLst>
              </p:cNvPr>
              <p:cNvSpPr/>
              <p:nvPr/>
            </p:nvSpPr>
            <p:spPr>
              <a:xfrm>
                <a:off x="3021097" y="3539551"/>
                <a:ext cx="1560037" cy="1971674"/>
              </a:xfrm>
              <a:prstGeom prst="flowChartManualInpu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Manual Input 9">
                <a:extLst>
                  <a:ext uri="{FF2B5EF4-FFF2-40B4-BE49-F238E27FC236}">
                    <a16:creationId xmlns:a16="http://schemas.microsoft.com/office/drawing/2014/main" id="{724904EA-EC21-9549-98F3-E3A60C1603DF}"/>
                  </a:ext>
                </a:extLst>
              </p:cNvPr>
              <p:cNvSpPr/>
              <p:nvPr/>
            </p:nvSpPr>
            <p:spPr>
              <a:xfrm rot="10642428" flipV="1">
                <a:off x="7573091" y="3122293"/>
                <a:ext cx="1414456" cy="2058784"/>
              </a:xfrm>
              <a:prstGeom prst="flowChartManualInput">
                <a:avLst/>
              </a:prstGeom>
              <a:blipFill>
                <a:blip r:embed="rId3"/>
                <a:stretch>
                  <a:fillRect/>
                </a:stretch>
              </a:blipFill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140E782C-E778-2D4B-8B89-E639C64DDF89}"/>
                  </a:ext>
                </a:extLst>
              </p:cNvPr>
              <p:cNvSpPr/>
              <p:nvPr/>
            </p:nvSpPr>
            <p:spPr>
              <a:xfrm>
                <a:off x="3881861" y="4158915"/>
                <a:ext cx="164592" cy="164592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60E59B9-AE2D-3141-9715-01E88A153AD6}"/>
                  </a:ext>
                </a:extLst>
              </p:cNvPr>
              <p:cNvSpPr/>
              <p:nvPr/>
            </p:nvSpPr>
            <p:spPr>
              <a:xfrm>
                <a:off x="8481618" y="3810343"/>
                <a:ext cx="164592" cy="164592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B63D4246-1E41-1644-94DA-E9333330BD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32952" y="4356656"/>
              <a:ext cx="355600" cy="2540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1A618CD-E555-134C-A9FE-FF67B502B8B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163887" y="4046538"/>
              <a:ext cx="355600" cy="254000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DE4462E-6F37-5949-84A6-5A49DBB8C91A}"/>
              </a:ext>
            </a:extLst>
          </p:cNvPr>
          <p:cNvGrpSpPr/>
          <p:nvPr/>
        </p:nvGrpSpPr>
        <p:grpSpPr>
          <a:xfrm>
            <a:off x="6308049" y="1654629"/>
            <a:ext cx="2356041" cy="806808"/>
            <a:chOff x="6308049" y="1654629"/>
            <a:chExt cx="2356041" cy="80680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6BE1B83-F96E-A740-8D6E-36BC7E0B4358}"/>
                </a:ext>
              </a:extLst>
            </p:cNvPr>
            <p:cNvSpPr/>
            <p:nvPr/>
          </p:nvSpPr>
          <p:spPr>
            <a:xfrm>
              <a:off x="6308049" y="2361424"/>
              <a:ext cx="100013" cy="100013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C09C6F6-830B-9248-B221-A192FA671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52690" y="1654629"/>
              <a:ext cx="2311400" cy="393700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9735789-557F-B84B-9119-98896A84022D}"/>
              </a:ext>
            </a:extLst>
          </p:cNvPr>
          <p:cNvGrpSpPr/>
          <p:nvPr/>
        </p:nvGrpSpPr>
        <p:grpSpPr>
          <a:xfrm>
            <a:off x="1406525" y="5060345"/>
            <a:ext cx="9348608" cy="905494"/>
            <a:chOff x="1406525" y="5060345"/>
            <a:chExt cx="9348608" cy="90549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2C14B98-0236-6049-941A-6DB42E0A9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06525" y="5665788"/>
              <a:ext cx="177800" cy="26670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1EF58B7-B5C4-654E-8C05-83A4831FD3A2}"/>
                </a:ext>
              </a:extLst>
            </p:cNvPr>
            <p:cNvSpPr/>
            <p:nvPr/>
          </p:nvSpPr>
          <p:spPr>
            <a:xfrm>
              <a:off x="1728772" y="5793778"/>
              <a:ext cx="114300" cy="17206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9DEFD9A-68FA-F144-BBAE-E6AB54A55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577333" y="5175250"/>
              <a:ext cx="177800" cy="190500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9682B98-88BF-BE4C-9854-62A491DCE7B6}"/>
                </a:ext>
              </a:extLst>
            </p:cNvPr>
            <p:cNvSpPr/>
            <p:nvPr/>
          </p:nvSpPr>
          <p:spPr>
            <a:xfrm>
              <a:off x="10296514" y="5060345"/>
              <a:ext cx="114300" cy="17206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979208C-ADD2-8C4F-9450-7084CFA586C3}"/>
              </a:ext>
            </a:extLst>
          </p:cNvPr>
          <p:cNvGrpSpPr/>
          <p:nvPr/>
        </p:nvGrpSpPr>
        <p:grpSpPr>
          <a:xfrm>
            <a:off x="1796441" y="2411431"/>
            <a:ext cx="8537825" cy="3468378"/>
            <a:chOff x="1796441" y="2411431"/>
            <a:chExt cx="8537825" cy="3468378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3E5890-32E4-4C4F-9A31-7767DFA0AB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59240" y="3739662"/>
              <a:ext cx="669657" cy="50155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EFADECA-B2BA-DD40-93E1-295502B2CDAA}"/>
                </a:ext>
              </a:extLst>
            </p:cNvPr>
            <p:cNvGrpSpPr/>
            <p:nvPr/>
          </p:nvGrpSpPr>
          <p:grpSpPr>
            <a:xfrm>
              <a:off x="1796441" y="2411431"/>
              <a:ext cx="8537825" cy="3468378"/>
              <a:chOff x="1796441" y="2411431"/>
              <a:chExt cx="8537825" cy="3468378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3A04930A-6D0F-AC4A-BB99-AB20FE7793BA}"/>
                  </a:ext>
                </a:extLst>
              </p:cNvPr>
              <p:cNvGrpSpPr/>
              <p:nvPr/>
            </p:nvGrpSpPr>
            <p:grpSpPr>
              <a:xfrm>
                <a:off x="6368157" y="2411431"/>
                <a:ext cx="3966109" cy="2712908"/>
                <a:chOff x="6368157" y="2411431"/>
                <a:chExt cx="3966109" cy="2712908"/>
              </a:xfrm>
            </p:grpSpPr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EFD2F20D-3B6B-E846-9FD0-B10AB69179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6368157" y="2411431"/>
                  <a:ext cx="1101362" cy="762320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50E514E8-42B1-E743-AAC5-AA39108A2137}"/>
                    </a:ext>
                  </a:extLst>
                </p:cNvPr>
                <p:cNvCxnSpPr>
                  <a:cxnSpLocks/>
                  <a:stCxn id="20" idx="5"/>
                </p:cNvCxnSpPr>
                <p:nvPr/>
              </p:nvCxnSpPr>
              <p:spPr>
                <a:xfrm>
                  <a:off x="8622106" y="3950831"/>
                  <a:ext cx="1712160" cy="1173508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5DA4296B-031D-0C47-BC11-AE18374CDF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39242" y="3256251"/>
                  <a:ext cx="936500" cy="593186"/>
                </a:xfrm>
                <a:prstGeom prst="line">
                  <a:avLst/>
                </a:prstGeom>
                <a:ln w="25400"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8968B444-C390-2B42-A889-5BA2F1C8E233}"/>
                  </a:ext>
                </a:extLst>
              </p:cNvPr>
              <p:cNvGrpSpPr/>
              <p:nvPr/>
            </p:nvGrpSpPr>
            <p:grpSpPr>
              <a:xfrm>
                <a:off x="1796441" y="2446790"/>
                <a:ext cx="4526255" cy="3433019"/>
                <a:chOff x="1796441" y="2446790"/>
                <a:chExt cx="4526255" cy="3433019"/>
              </a:xfrm>
            </p:grpSpPr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43F492C6-E54D-EA4A-93A1-EC512498E4CD}"/>
                    </a:ext>
                  </a:extLst>
                </p:cNvPr>
                <p:cNvCxnSpPr>
                  <a:cxnSpLocks/>
                  <a:stCxn id="16" idx="3"/>
                </p:cNvCxnSpPr>
                <p:nvPr/>
              </p:nvCxnSpPr>
              <p:spPr>
                <a:xfrm flipH="1">
                  <a:off x="1796441" y="4299403"/>
                  <a:ext cx="2109524" cy="1580406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8EE6C3C7-2A7D-774D-B0CF-2F4084D0E4F4}"/>
                    </a:ext>
                  </a:extLst>
                </p:cNvPr>
                <p:cNvCxnSpPr>
                  <a:cxnSpLocks/>
                  <a:stCxn id="11" idx="3"/>
                </p:cNvCxnSpPr>
                <p:nvPr/>
              </p:nvCxnSpPr>
              <p:spPr>
                <a:xfrm flipH="1">
                  <a:off x="4589718" y="2446790"/>
                  <a:ext cx="1732978" cy="1308743"/>
                </a:xfrm>
                <a:prstGeom prst="line">
                  <a:avLst/>
                </a:prstGeom>
                <a:ln w="254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64030549-0063-0748-A5FF-055C8EA6F94E}"/>
              </a:ext>
            </a:extLst>
          </p:cNvPr>
          <p:cNvGrpSpPr/>
          <p:nvPr/>
        </p:nvGrpSpPr>
        <p:grpSpPr>
          <a:xfrm>
            <a:off x="1343810" y="2938801"/>
            <a:ext cx="9816096" cy="641356"/>
            <a:chOff x="1343810" y="2938801"/>
            <a:chExt cx="9816096" cy="641356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871D633-80D2-AB48-AFBC-51191CF8C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051706" y="2938801"/>
              <a:ext cx="2108200" cy="4699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9B34C454-9976-6743-8F91-2DCFEA232A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43810" y="3110257"/>
              <a:ext cx="2070100" cy="469900"/>
            </a:xfrm>
            <a:prstGeom prst="rect">
              <a:avLst/>
            </a:prstGeom>
          </p:spPr>
        </p:pic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D9DE785F-2176-2F4B-A315-9F15F336E00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34769" y="5905032"/>
            <a:ext cx="17272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8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Find “</a:t>
            </a:r>
            <a:r>
              <a:rPr lang="en-US" dirty="0" err="1"/>
              <a:t>keypoints</a:t>
            </a:r>
            <a:r>
              <a:rPr lang="en-US" dirty="0"/>
              <a:t>” in images</a:t>
            </a:r>
          </a:p>
          <a:p>
            <a:pPr lvl="1"/>
            <a:r>
              <a:rPr lang="en-US" dirty="0"/>
              <a:t>Scale Invariant Feature Transform (SIFT) – [Lowe, 2004]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Returns “most unique” points in images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Corresponding points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2DDCB6-310B-C941-BC49-9A06CA626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81028"/>
            <a:ext cx="9850581" cy="391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60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Scale Invariant Feature Transform [Lowe 2004]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SIFT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E8FD6C-2A11-374E-A36E-E8E5B68C2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1" y="2712244"/>
            <a:ext cx="4203700" cy="288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3F794C-D041-A64B-9CED-018DD464D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791" y="2893508"/>
            <a:ext cx="3602181" cy="27016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DF981EC-B79C-0D44-97BA-EC5C4B02D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2325" y="2826328"/>
            <a:ext cx="3602181" cy="270163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36B96FF-F518-C24A-A53B-5E0BE1EF3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2325" y="57224"/>
            <a:ext cx="3602181" cy="2701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600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Pinhole Camera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Camera Projection</a:t>
            </a:r>
          </a:p>
          <a:p>
            <a:endParaRPr lang="en-US" dirty="0"/>
          </a:p>
          <a:p>
            <a:pPr lvl="1"/>
            <a:r>
              <a:rPr lang="en-US" dirty="0"/>
              <a:t>The pin-hole camera model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80441AC-2CE8-EE46-B0AE-33F900B3F4CF}"/>
              </a:ext>
            </a:extLst>
          </p:cNvPr>
          <p:cNvSpPr/>
          <p:nvPr/>
        </p:nvSpPr>
        <p:spPr>
          <a:xfrm>
            <a:off x="1985962" y="3679825"/>
            <a:ext cx="628650" cy="64293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1C47CE1-3765-474A-8315-2EDC112B0408}"/>
              </a:ext>
            </a:extLst>
          </p:cNvPr>
          <p:cNvGrpSpPr/>
          <p:nvPr/>
        </p:nvGrpSpPr>
        <p:grpSpPr>
          <a:xfrm>
            <a:off x="5882786" y="3272204"/>
            <a:ext cx="2075352" cy="1756996"/>
            <a:chOff x="5882786" y="3272204"/>
            <a:chExt cx="2075352" cy="1756996"/>
          </a:xfrm>
        </p:grpSpPr>
        <p:sp useBgFill="1">
          <p:nvSpPr>
            <p:cNvPr id="4" name="Cube 3">
              <a:extLst>
                <a:ext uri="{FF2B5EF4-FFF2-40B4-BE49-F238E27FC236}">
                  <a16:creationId xmlns:a16="http://schemas.microsoft.com/office/drawing/2014/main" id="{807FF66D-9F46-EC46-ABB1-5A9226CC6FEA}"/>
                </a:ext>
              </a:extLst>
            </p:cNvPr>
            <p:cNvSpPr/>
            <p:nvPr/>
          </p:nvSpPr>
          <p:spPr>
            <a:xfrm>
              <a:off x="5882786" y="3272204"/>
              <a:ext cx="2075352" cy="1756996"/>
            </a:xfrm>
            <a:prstGeom prst="cube">
              <a:avLst/>
            </a:prstGeom>
            <a:ln>
              <a:solidFill>
                <a:schemeClr val="accent1">
                  <a:shade val="50000"/>
                </a:schemeClr>
              </a:solidFill>
              <a:bevel/>
            </a:ln>
            <a:effectLst>
              <a:reflection endPos="0" dist="50800" dir="5400000" sy="-100000" algn="bl" rotWithShape="0"/>
            </a:effectLst>
            <a:scene3d>
              <a:camera prst="orthographicFront"/>
              <a:lightRig rig="threePt" dir="t"/>
            </a:scene3d>
            <a:sp3d prstMaterial="plastic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7FE5B99-A5A6-F04E-A4CD-7B39C6E9C74D}"/>
                </a:ext>
              </a:extLst>
            </p:cNvPr>
            <p:cNvSpPr/>
            <p:nvPr/>
          </p:nvSpPr>
          <p:spPr>
            <a:xfrm>
              <a:off x="6100763" y="4136415"/>
              <a:ext cx="114300" cy="17206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00A8BBA-07EE-CF42-9774-74CB4C8BDF6C}"/>
                </a:ext>
              </a:extLst>
            </p:cNvPr>
            <p:cNvCxnSpPr>
              <a:cxnSpLocks/>
            </p:cNvCxnSpPr>
            <p:nvPr/>
          </p:nvCxnSpPr>
          <p:spPr>
            <a:xfrm>
              <a:off x="6343650" y="3272204"/>
              <a:ext cx="0" cy="1185496"/>
            </a:xfrm>
            <a:prstGeom prst="line">
              <a:avLst/>
            </a:prstGeom>
            <a:ln>
              <a:solidFill>
                <a:schemeClr val="accent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B6D2293-F3B6-F841-9CFC-A537BC9D04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82786" y="4457700"/>
              <a:ext cx="460864" cy="571500"/>
            </a:xfrm>
            <a:prstGeom prst="line">
              <a:avLst/>
            </a:prstGeom>
            <a:ln>
              <a:solidFill>
                <a:schemeClr val="accent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4C273F-0BC8-504D-A425-8C077453D12B}"/>
              </a:ext>
            </a:extLst>
          </p:cNvPr>
          <p:cNvCxnSpPr>
            <a:cxnSpLocks/>
          </p:cNvCxnSpPr>
          <p:nvPr/>
        </p:nvCxnSpPr>
        <p:spPr>
          <a:xfrm>
            <a:off x="2300287" y="3679825"/>
            <a:ext cx="5486401" cy="777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6A4C7F-D91E-FC49-8117-1A13ECE1581F}"/>
              </a:ext>
            </a:extLst>
          </p:cNvPr>
          <p:cNvCxnSpPr>
            <a:cxnSpLocks/>
            <a:stCxn id="5" idx="4"/>
          </p:cNvCxnSpPr>
          <p:nvPr/>
        </p:nvCxnSpPr>
        <p:spPr>
          <a:xfrm flipV="1">
            <a:off x="2300287" y="4179278"/>
            <a:ext cx="5486401" cy="143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0E1EB5E-7EB8-2247-B782-734936146D3D}"/>
              </a:ext>
            </a:extLst>
          </p:cNvPr>
          <p:cNvSpPr/>
          <p:nvPr/>
        </p:nvSpPr>
        <p:spPr>
          <a:xfrm>
            <a:off x="7712086" y="4150748"/>
            <a:ext cx="177779" cy="3656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7729537" y="4129393"/>
            <a:ext cx="85725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EAB0A8-9B4E-6246-A886-5C00E91B1C0F}"/>
              </a:ext>
            </a:extLst>
          </p:cNvPr>
          <p:cNvSpPr/>
          <p:nvPr/>
        </p:nvSpPr>
        <p:spPr>
          <a:xfrm>
            <a:off x="7767635" y="4396096"/>
            <a:ext cx="85725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EA5D57-4EC0-A94C-AA2B-F227C936F637}"/>
              </a:ext>
            </a:extLst>
          </p:cNvPr>
          <p:cNvSpPr/>
          <p:nvPr/>
        </p:nvSpPr>
        <p:spPr>
          <a:xfrm>
            <a:off x="2271708" y="4286247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C133A40-55FB-7848-ABCA-EED9BEE5C608}"/>
              </a:ext>
            </a:extLst>
          </p:cNvPr>
          <p:cNvSpPr/>
          <p:nvPr/>
        </p:nvSpPr>
        <p:spPr>
          <a:xfrm>
            <a:off x="2266942" y="3652828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3F21E-18C1-B743-9FCB-4A7EB2FAB125}"/>
              </a:ext>
            </a:extLst>
          </p:cNvPr>
          <p:cNvCxnSpPr>
            <a:cxnSpLocks/>
          </p:cNvCxnSpPr>
          <p:nvPr/>
        </p:nvCxnSpPr>
        <p:spPr>
          <a:xfrm flipV="1">
            <a:off x="7729537" y="3557893"/>
            <a:ext cx="1257301" cy="202517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E1FE989-734D-7543-A01E-38DCD7905194}"/>
              </a:ext>
            </a:extLst>
          </p:cNvPr>
          <p:cNvSpPr txBox="1"/>
          <p:nvPr/>
        </p:nvSpPr>
        <p:spPr>
          <a:xfrm>
            <a:off x="8419002" y="3072149"/>
            <a:ext cx="2832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 plane cuts the rays</a:t>
            </a:r>
          </a:p>
        </p:txBody>
      </p:sp>
    </p:spTree>
    <p:extLst>
      <p:ext uri="{BB962C8B-B14F-4D97-AF65-F5344CB8AC3E}">
        <p14:creationId xmlns:p14="http://schemas.microsoft.com/office/powerpoint/2010/main" val="178935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3"/>
    </mc:Choice>
    <mc:Fallback xmlns="">
      <p:transition spd="slow" advTm="3063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Scale Invariant Feature Transform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E8CBE1-76E3-3946-BCF5-CA8E47CB8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940" y="2395500"/>
            <a:ext cx="4400841" cy="378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022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Multi-view triangulation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Triangulate with two views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Transfer points to common reference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Minimize triangulation error – Bundle adjustment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Sparse 3D points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Compute dense 3D points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Structure-from-Motion</a:t>
            </a:r>
          </a:p>
        </p:txBody>
      </p:sp>
    </p:spTree>
    <p:extLst>
      <p:ext uri="{BB962C8B-B14F-4D97-AF65-F5344CB8AC3E}">
        <p14:creationId xmlns:p14="http://schemas.microsoft.com/office/powerpoint/2010/main" val="586789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Pose computation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Structure-from-Motion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99FACD-914C-B142-B2D2-E7E983879D1E}"/>
              </a:ext>
            </a:extLst>
          </p:cNvPr>
          <p:cNvSpPr/>
          <p:nvPr/>
        </p:nvSpPr>
        <p:spPr>
          <a:xfrm rot="2156334">
            <a:off x="3076552" y="5040401"/>
            <a:ext cx="412039" cy="54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41F0AC0-6246-E74C-B188-EFCDDAD1F631}"/>
              </a:ext>
            </a:extLst>
          </p:cNvPr>
          <p:cNvSpPr/>
          <p:nvPr/>
        </p:nvSpPr>
        <p:spPr>
          <a:xfrm>
            <a:off x="4433455" y="3297382"/>
            <a:ext cx="96982" cy="11083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4B4FCA-0650-A94E-B4D3-11F64E15B992}"/>
              </a:ext>
            </a:extLst>
          </p:cNvPr>
          <p:cNvSpPr/>
          <p:nvPr/>
        </p:nvSpPr>
        <p:spPr>
          <a:xfrm rot="21359560">
            <a:off x="4927498" y="5380914"/>
            <a:ext cx="412039" cy="54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A4EAF7-2FC7-894C-A375-21B59EC4FA71}"/>
              </a:ext>
            </a:extLst>
          </p:cNvPr>
          <p:cNvSpPr/>
          <p:nvPr/>
        </p:nvSpPr>
        <p:spPr>
          <a:xfrm rot="19153490">
            <a:off x="6619949" y="4894120"/>
            <a:ext cx="412039" cy="5424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87DA0A-3285-9C4C-99EF-543C82FC1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467" y="6125445"/>
            <a:ext cx="1054100" cy="342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06FF77-A8A5-2D43-8F3A-668EB449F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819" y="5740982"/>
            <a:ext cx="10668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1438103-BA3A-254F-ABA8-91301564A2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8538" y="5596722"/>
            <a:ext cx="800100" cy="342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C366B47-4987-744E-B68F-65ED6C1BD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459" y="2576482"/>
            <a:ext cx="317500" cy="381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91B903-F5B8-4E44-8543-2FCB11124E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4012" y="2738977"/>
            <a:ext cx="2286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466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Multi-view triangulation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Structure-from-Motion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479561-48C7-0243-9384-474BAE778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908" y="2206332"/>
            <a:ext cx="5599546" cy="3680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3634CE-7FC4-724D-A006-D20938513053}"/>
              </a:ext>
            </a:extLst>
          </p:cNvPr>
          <p:cNvSpPr txBox="1"/>
          <p:nvPr/>
        </p:nvSpPr>
        <p:spPr>
          <a:xfrm>
            <a:off x="5250873" y="6276109"/>
            <a:ext cx="2108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Vadim </a:t>
            </a:r>
            <a:r>
              <a:rPr lang="en-US" sz="1200" dirty="0" err="1"/>
              <a:t>Indelman</a:t>
            </a:r>
            <a:r>
              <a:rPr lang="en-US" sz="1200" dirty="0"/>
              <a:t>, ANPL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6BC825-D49F-4A4D-B795-C5F041FDE4B4}"/>
              </a:ext>
            </a:extLst>
          </p:cNvPr>
          <p:cNvCxnSpPr>
            <a:cxnSpLocks/>
          </p:cNvCxnSpPr>
          <p:nvPr/>
        </p:nvCxnSpPr>
        <p:spPr>
          <a:xfrm flipV="1">
            <a:off x="3699164" y="3380509"/>
            <a:ext cx="942109" cy="6207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3B1D28A-5432-A646-B396-9EF11788E2AA}"/>
              </a:ext>
            </a:extLst>
          </p:cNvPr>
          <p:cNvCxnSpPr/>
          <p:nvPr/>
        </p:nvCxnSpPr>
        <p:spPr>
          <a:xfrm flipV="1">
            <a:off x="4890655" y="2206332"/>
            <a:ext cx="1414545" cy="9802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9381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Image plane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Camera Projection</a:t>
            </a:r>
          </a:p>
          <a:p>
            <a:endParaRPr lang="en-US" dirty="0"/>
          </a:p>
          <a:p>
            <a:pPr lvl="1"/>
            <a:r>
              <a:rPr lang="en-US" dirty="0"/>
              <a:t>You can put the image plane anywhere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Simpler to model if it assumed on the front at distance 1.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80441AC-2CE8-EE46-B0AE-33F900B3F4CF}"/>
              </a:ext>
            </a:extLst>
          </p:cNvPr>
          <p:cNvSpPr/>
          <p:nvPr/>
        </p:nvSpPr>
        <p:spPr>
          <a:xfrm>
            <a:off x="1985962" y="3679825"/>
            <a:ext cx="628650" cy="64293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" name="Cube 3">
            <a:extLst>
              <a:ext uri="{FF2B5EF4-FFF2-40B4-BE49-F238E27FC236}">
                <a16:creationId xmlns:a16="http://schemas.microsoft.com/office/drawing/2014/main" id="{807FF66D-9F46-EC46-ABB1-5A9226CC6FEA}"/>
              </a:ext>
            </a:extLst>
          </p:cNvPr>
          <p:cNvSpPr/>
          <p:nvPr/>
        </p:nvSpPr>
        <p:spPr>
          <a:xfrm>
            <a:off x="5882786" y="3272204"/>
            <a:ext cx="2075352" cy="1756996"/>
          </a:xfrm>
          <a:prstGeom prst="cube">
            <a:avLst/>
          </a:prstGeom>
          <a:ln>
            <a:solidFill>
              <a:schemeClr val="accent1">
                <a:shade val="50000"/>
              </a:schemeClr>
            </a:solidFill>
            <a:bevel/>
          </a:ln>
          <a:effectLst>
            <a:reflection endPos="0" dist="50800" dir="5400000" sy="-100000" algn="bl" rotWithShape="0"/>
          </a:effectLst>
          <a:scene3d>
            <a:camera prst="orthographicFront"/>
            <a:lightRig rig="threePt" dir="t"/>
          </a:scene3d>
          <a:sp3d prstMaterial="plasti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FE5B99-A5A6-F04E-A4CD-7B39C6E9C74D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00A8BBA-07EE-CF42-9774-74CB4C8BDF6C}"/>
              </a:ext>
            </a:extLst>
          </p:cNvPr>
          <p:cNvCxnSpPr>
            <a:cxnSpLocks/>
          </p:cNvCxnSpPr>
          <p:nvPr/>
        </p:nvCxnSpPr>
        <p:spPr>
          <a:xfrm>
            <a:off x="6343650" y="3272204"/>
            <a:ext cx="0" cy="1185496"/>
          </a:xfrm>
          <a:prstGeom prst="line">
            <a:avLst/>
          </a:prstGeom>
          <a:ln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B6D2293-F3B6-F841-9CFC-A537BC9D04FF}"/>
              </a:ext>
            </a:extLst>
          </p:cNvPr>
          <p:cNvCxnSpPr>
            <a:cxnSpLocks/>
          </p:cNvCxnSpPr>
          <p:nvPr/>
        </p:nvCxnSpPr>
        <p:spPr>
          <a:xfrm flipV="1">
            <a:off x="5882786" y="4457700"/>
            <a:ext cx="460864" cy="571500"/>
          </a:xfrm>
          <a:prstGeom prst="line">
            <a:avLst/>
          </a:prstGeom>
          <a:ln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4C273F-0BC8-504D-A425-8C077453D12B}"/>
              </a:ext>
            </a:extLst>
          </p:cNvPr>
          <p:cNvCxnSpPr>
            <a:cxnSpLocks/>
          </p:cNvCxnSpPr>
          <p:nvPr/>
        </p:nvCxnSpPr>
        <p:spPr>
          <a:xfrm>
            <a:off x="2300287" y="3679825"/>
            <a:ext cx="5486401" cy="7778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6A4C7F-D91E-FC49-8117-1A13ECE1581F}"/>
              </a:ext>
            </a:extLst>
          </p:cNvPr>
          <p:cNvCxnSpPr>
            <a:cxnSpLocks/>
            <a:stCxn id="5" idx="4"/>
          </p:cNvCxnSpPr>
          <p:nvPr/>
        </p:nvCxnSpPr>
        <p:spPr>
          <a:xfrm flipV="1">
            <a:off x="2300287" y="4179278"/>
            <a:ext cx="5486401" cy="1434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A71B984-5705-BC4D-8B5D-FE001F85DF5E}"/>
              </a:ext>
            </a:extLst>
          </p:cNvPr>
          <p:cNvSpPr/>
          <p:nvPr/>
        </p:nvSpPr>
        <p:spPr>
          <a:xfrm>
            <a:off x="7712086" y="4150748"/>
            <a:ext cx="177779" cy="36564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7729537" y="4129393"/>
            <a:ext cx="85725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EAB0A8-9B4E-6246-A886-5C00E91B1C0F}"/>
              </a:ext>
            </a:extLst>
          </p:cNvPr>
          <p:cNvSpPr/>
          <p:nvPr/>
        </p:nvSpPr>
        <p:spPr>
          <a:xfrm>
            <a:off x="7767635" y="4396096"/>
            <a:ext cx="85725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EA5D57-4EC0-A94C-AA2B-F227C936F637}"/>
              </a:ext>
            </a:extLst>
          </p:cNvPr>
          <p:cNvSpPr/>
          <p:nvPr/>
        </p:nvSpPr>
        <p:spPr>
          <a:xfrm>
            <a:off x="2271708" y="4286247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C133A40-55FB-7848-ABCA-EED9BEE5C608}"/>
              </a:ext>
            </a:extLst>
          </p:cNvPr>
          <p:cNvSpPr/>
          <p:nvPr/>
        </p:nvSpPr>
        <p:spPr>
          <a:xfrm>
            <a:off x="2266942" y="3652828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3F21E-18C1-B743-9FCB-4A7EB2FAB125}"/>
              </a:ext>
            </a:extLst>
          </p:cNvPr>
          <p:cNvCxnSpPr>
            <a:cxnSpLocks/>
          </p:cNvCxnSpPr>
          <p:nvPr/>
        </p:nvCxnSpPr>
        <p:spPr>
          <a:xfrm flipV="1">
            <a:off x="7729537" y="3557893"/>
            <a:ext cx="1257301" cy="202517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E1FE989-734D-7543-A01E-38DCD7905194}"/>
              </a:ext>
            </a:extLst>
          </p:cNvPr>
          <p:cNvSpPr txBox="1"/>
          <p:nvPr/>
        </p:nvSpPr>
        <p:spPr>
          <a:xfrm>
            <a:off x="8419002" y="3072149"/>
            <a:ext cx="2832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 plane cuts the rays</a:t>
            </a:r>
          </a:p>
        </p:txBody>
      </p:sp>
    </p:spTree>
    <p:extLst>
      <p:ext uri="{BB962C8B-B14F-4D97-AF65-F5344CB8AC3E}">
        <p14:creationId xmlns:p14="http://schemas.microsoft.com/office/powerpoint/2010/main" val="331243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2"/>
    </mc:Choice>
    <mc:Fallback xmlns="">
      <p:transition spd="slow" advTm="175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Image plane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Camera Projection</a:t>
            </a:r>
          </a:p>
          <a:p>
            <a:endParaRPr lang="en-US" dirty="0"/>
          </a:p>
          <a:p>
            <a:pPr lvl="1"/>
            <a:r>
              <a:rPr lang="en-US" dirty="0"/>
              <a:t>You can put the image plane anywhere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Simpler to model if it is assumed on the front at distance 1.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80441AC-2CE8-EE46-B0AE-33F900B3F4CF}"/>
              </a:ext>
            </a:extLst>
          </p:cNvPr>
          <p:cNvSpPr/>
          <p:nvPr/>
        </p:nvSpPr>
        <p:spPr>
          <a:xfrm>
            <a:off x="1985962" y="3679825"/>
            <a:ext cx="628650" cy="642938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4C273F-0BC8-504D-A425-8C077453D12B}"/>
              </a:ext>
            </a:extLst>
          </p:cNvPr>
          <p:cNvCxnSpPr>
            <a:cxnSpLocks/>
            <a:endCxn id="19" idx="6"/>
          </p:cNvCxnSpPr>
          <p:nvPr/>
        </p:nvCxnSpPr>
        <p:spPr>
          <a:xfrm>
            <a:off x="2300287" y="3679825"/>
            <a:ext cx="3914776" cy="5426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6A4C7F-D91E-FC49-8117-1A13ECE1581F}"/>
              </a:ext>
            </a:extLst>
          </p:cNvPr>
          <p:cNvCxnSpPr>
            <a:cxnSpLocks/>
            <a:stCxn id="5" idx="4"/>
            <a:endCxn id="19" idx="6"/>
          </p:cNvCxnSpPr>
          <p:nvPr/>
        </p:nvCxnSpPr>
        <p:spPr>
          <a:xfrm flipV="1">
            <a:off x="2300287" y="4222446"/>
            <a:ext cx="3914776" cy="100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0A0DD5B7-B2EC-D440-8C20-42D00BA9B653}"/>
              </a:ext>
            </a:extLst>
          </p:cNvPr>
          <p:cNvSpPr/>
          <p:nvPr/>
        </p:nvSpPr>
        <p:spPr>
          <a:xfrm>
            <a:off x="4745527" y="3991221"/>
            <a:ext cx="157750" cy="31299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90192" y="4186544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EAB0A8-9B4E-6246-A886-5C00E91B1C0F}"/>
              </a:ext>
            </a:extLst>
          </p:cNvPr>
          <p:cNvSpPr/>
          <p:nvPr/>
        </p:nvSpPr>
        <p:spPr>
          <a:xfrm>
            <a:off x="4781540" y="3967467"/>
            <a:ext cx="85725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BEA5D57-4EC0-A94C-AA2B-F227C936F637}"/>
              </a:ext>
            </a:extLst>
          </p:cNvPr>
          <p:cNvSpPr/>
          <p:nvPr/>
        </p:nvSpPr>
        <p:spPr>
          <a:xfrm>
            <a:off x="2271708" y="4286247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C133A40-55FB-7848-ABCA-EED9BEE5C608}"/>
              </a:ext>
            </a:extLst>
          </p:cNvPr>
          <p:cNvSpPr/>
          <p:nvPr/>
        </p:nvSpPr>
        <p:spPr>
          <a:xfrm>
            <a:off x="2266942" y="3652828"/>
            <a:ext cx="109728" cy="10758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3F21E-18C1-B743-9FCB-4A7EB2FAB125}"/>
              </a:ext>
            </a:extLst>
          </p:cNvPr>
          <p:cNvCxnSpPr>
            <a:cxnSpLocks/>
          </p:cNvCxnSpPr>
          <p:nvPr/>
        </p:nvCxnSpPr>
        <p:spPr>
          <a:xfrm flipV="1">
            <a:off x="5208989" y="3272204"/>
            <a:ext cx="2020486" cy="459937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E1FE989-734D-7543-A01E-38DCD7905194}"/>
              </a:ext>
            </a:extLst>
          </p:cNvPr>
          <p:cNvSpPr txBox="1"/>
          <p:nvPr/>
        </p:nvSpPr>
        <p:spPr>
          <a:xfrm>
            <a:off x="7104552" y="2899542"/>
            <a:ext cx="2832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Image plane cuts the rays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4457700" y="3760410"/>
            <a:ext cx="685800" cy="840165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35743E-54B1-F94C-B084-1732CFE00EED}"/>
              </a:ext>
            </a:extLst>
          </p:cNvPr>
          <p:cNvSpPr txBox="1"/>
          <p:nvPr/>
        </p:nvSpPr>
        <p:spPr>
          <a:xfrm>
            <a:off x="1470524" y="6053261"/>
            <a:ext cx="18122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</a:rPr>
              <a:t>Any difference?</a:t>
            </a:r>
          </a:p>
        </p:txBody>
      </p:sp>
    </p:spTree>
    <p:extLst>
      <p:ext uri="{BB962C8B-B14F-4D97-AF65-F5344CB8AC3E}">
        <p14:creationId xmlns:p14="http://schemas.microsoft.com/office/powerpoint/2010/main" val="381170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6"/>
    </mc:Choice>
    <mc:Fallback xmlns="">
      <p:transition spd="slow" advTm="9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4457700" y="3760410"/>
            <a:ext cx="685800" cy="840165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Camera axis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Assume orientations</a:t>
            </a:r>
          </a:p>
          <a:p>
            <a:endParaRPr lang="en-US" dirty="0"/>
          </a:p>
          <a:p>
            <a:pPr lvl="1"/>
            <a:r>
              <a:rPr lang="en-US" dirty="0"/>
              <a:t>Z – axis passes perpendicular to the image plane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6A4C7F-D91E-FC49-8117-1A13ECE1581F}"/>
              </a:ext>
            </a:extLst>
          </p:cNvPr>
          <p:cNvCxnSpPr>
            <a:cxnSpLocks/>
            <a:endCxn id="19" idx="6"/>
          </p:cNvCxnSpPr>
          <p:nvPr/>
        </p:nvCxnSpPr>
        <p:spPr>
          <a:xfrm flipV="1">
            <a:off x="2257425" y="4222446"/>
            <a:ext cx="3957638" cy="86030"/>
          </a:xfrm>
          <a:prstGeom prst="line">
            <a:avLst/>
          </a:prstGeom>
          <a:ln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18753" y="4200831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1ED142-154A-FB4C-8FCA-6D3097CF8A80}"/>
              </a:ext>
            </a:extLst>
          </p:cNvPr>
          <p:cNvSpPr txBox="1"/>
          <p:nvPr/>
        </p:nvSpPr>
        <p:spPr>
          <a:xfrm>
            <a:off x="2100631" y="4356175"/>
            <a:ext cx="306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z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235A6D2-9258-954D-8794-3A5DB14D7568}"/>
              </a:ext>
            </a:extLst>
          </p:cNvPr>
          <p:cNvCxnSpPr/>
          <p:nvPr/>
        </p:nvCxnSpPr>
        <p:spPr>
          <a:xfrm>
            <a:off x="4729143" y="4714875"/>
            <a:ext cx="0" cy="4143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71688A4-092F-0F40-90C6-787DB1134F91}"/>
              </a:ext>
            </a:extLst>
          </p:cNvPr>
          <p:cNvCxnSpPr/>
          <p:nvPr/>
        </p:nvCxnSpPr>
        <p:spPr>
          <a:xfrm>
            <a:off x="6162656" y="4638673"/>
            <a:ext cx="0" cy="4143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199C26-98AC-E347-B752-947BC950A033}"/>
              </a:ext>
            </a:extLst>
          </p:cNvPr>
          <p:cNvCxnSpPr>
            <a:cxnSpLocks/>
          </p:cNvCxnSpPr>
          <p:nvPr/>
        </p:nvCxnSpPr>
        <p:spPr>
          <a:xfrm flipV="1">
            <a:off x="4757719" y="5224464"/>
            <a:ext cx="1428769" cy="72903"/>
          </a:xfrm>
          <a:prstGeom prst="line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04E0F47-B289-AB4D-BDEE-F03CB33C9F2E}"/>
              </a:ext>
            </a:extLst>
          </p:cNvPr>
          <p:cNvSpPr txBox="1"/>
          <p:nvPr/>
        </p:nvSpPr>
        <p:spPr>
          <a:xfrm>
            <a:off x="4757719" y="5456120"/>
            <a:ext cx="2135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Focal length = 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86E1401-29CF-EE44-90FC-97196D99AEA3}"/>
              </a:ext>
            </a:extLst>
          </p:cNvPr>
          <p:cNvCxnSpPr>
            <a:cxnSpLocks/>
          </p:cNvCxnSpPr>
          <p:nvPr/>
        </p:nvCxnSpPr>
        <p:spPr>
          <a:xfrm>
            <a:off x="6186487" y="4222446"/>
            <a:ext cx="82751" cy="492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77316E7-D7AF-1E45-B5C3-F20F1C22E7F5}"/>
              </a:ext>
            </a:extLst>
          </p:cNvPr>
          <p:cNvSpPr txBox="1"/>
          <p:nvPr/>
        </p:nvSpPr>
        <p:spPr>
          <a:xfrm>
            <a:off x="6269238" y="4468660"/>
            <a:ext cx="324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72C05DA-51D0-F644-9EA6-0D9EC2067564}"/>
              </a:ext>
            </a:extLst>
          </p:cNvPr>
          <p:cNvCxnSpPr>
            <a:cxnSpLocks/>
            <a:stCxn id="19" idx="6"/>
          </p:cNvCxnSpPr>
          <p:nvPr/>
        </p:nvCxnSpPr>
        <p:spPr>
          <a:xfrm flipH="1" flipV="1">
            <a:off x="5572125" y="4098952"/>
            <a:ext cx="642938" cy="123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5137FB48-5685-0448-BC8D-73DE706EB23F}"/>
              </a:ext>
            </a:extLst>
          </p:cNvPr>
          <p:cNvSpPr txBox="1"/>
          <p:nvPr/>
        </p:nvSpPr>
        <p:spPr>
          <a:xfrm>
            <a:off x="5400259" y="3739166"/>
            <a:ext cx="324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48802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2"/>
    </mc:Choice>
    <mc:Fallback xmlns="">
      <p:transition spd="slow" advTm="85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Projection equations</a:t>
            </a:r>
          </a:p>
          <a:p>
            <a:endParaRPr lang="en-US" dirty="0"/>
          </a:p>
          <a:p>
            <a:pPr lvl="1"/>
            <a:r>
              <a:rPr lang="en-US" dirty="0"/>
              <a:t>Image plane coordinate system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Can you prove them? – Exercise!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coordinates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76A4C7F-D91E-FC49-8117-1A13ECE1581F}"/>
              </a:ext>
            </a:extLst>
          </p:cNvPr>
          <p:cNvCxnSpPr>
            <a:cxnSpLocks/>
            <a:endCxn id="19" idx="6"/>
          </p:cNvCxnSpPr>
          <p:nvPr/>
        </p:nvCxnSpPr>
        <p:spPr>
          <a:xfrm flipV="1">
            <a:off x="2257425" y="4222446"/>
            <a:ext cx="3957638" cy="86030"/>
          </a:xfrm>
          <a:prstGeom prst="line">
            <a:avLst/>
          </a:prstGeom>
          <a:ln>
            <a:prstDash val="sysDot"/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18753" y="4200831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1ED142-154A-FB4C-8FCA-6D3097CF8A80}"/>
              </a:ext>
            </a:extLst>
          </p:cNvPr>
          <p:cNvSpPr txBox="1"/>
          <p:nvPr/>
        </p:nvSpPr>
        <p:spPr>
          <a:xfrm>
            <a:off x="2100631" y="4356175"/>
            <a:ext cx="306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z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4756696" y="4234004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H="1">
            <a:off x="3826350" y="4291156"/>
            <a:ext cx="944634" cy="65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4794640" y="477309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3563215" y="429115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D87BA0C-26B7-0641-8E3B-A15DF8092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353" y="2928144"/>
            <a:ext cx="977900" cy="2146300"/>
          </a:xfrm>
          <a:prstGeom prst="rect">
            <a:avLst/>
          </a:prstGeom>
        </p:spPr>
      </p:pic>
      <p:sp>
        <p:nvSpPr>
          <p:cNvPr id="26" name="Oval 25">
            <a:extLst>
              <a:ext uri="{FF2B5EF4-FFF2-40B4-BE49-F238E27FC236}">
                <a16:creationId xmlns:a16="http://schemas.microsoft.com/office/drawing/2014/main" id="{80E59AE1-4F1E-0342-AB9F-7AB588163DE1}"/>
              </a:ext>
            </a:extLst>
          </p:cNvPr>
          <p:cNvSpPr/>
          <p:nvPr/>
        </p:nvSpPr>
        <p:spPr>
          <a:xfrm>
            <a:off x="2100631" y="5142429"/>
            <a:ext cx="91440" cy="9144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4A4F9F5-4A6D-DB47-82CB-66276D0EAC4E}"/>
              </a:ext>
            </a:extLst>
          </p:cNvPr>
          <p:cNvCxnSpPr>
            <a:cxnSpLocks/>
            <a:stCxn id="26" idx="6"/>
            <a:endCxn id="19" idx="6"/>
          </p:cNvCxnSpPr>
          <p:nvPr/>
        </p:nvCxnSpPr>
        <p:spPr>
          <a:xfrm flipV="1">
            <a:off x="2192071" y="4222446"/>
            <a:ext cx="4022992" cy="96570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916248D1-3157-B74B-BEC1-A452A1F72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259" y="5207200"/>
            <a:ext cx="1955800" cy="3937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0E4B499E-5AAF-2F45-BE4E-F748E5035A73}"/>
              </a:ext>
            </a:extLst>
          </p:cNvPr>
          <p:cNvSpPr/>
          <p:nvPr/>
        </p:nvSpPr>
        <p:spPr>
          <a:xfrm>
            <a:off x="4142487" y="4653272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F122E2BC-E6DA-734D-AA30-42EB42B1D5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296" y="3745966"/>
            <a:ext cx="1574800" cy="3937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1F9472B1-7084-FA48-A88E-48C8AD948FF5}"/>
              </a:ext>
            </a:extLst>
          </p:cNvPr>
          <p:cNvSpPr txBox="1"/>
          <p:nvPr/>
        </p:nvSpPr>
        <p:spPr>
          <a:xfrm>
            <a:off x="4360704" y="6074822"/>
            <a:ext cx="4345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What kind of equations are they?</a:t>
            </a:r>
          </a:p>
        </p:txBody>
      </p:sp>
    </p:spTree>
    <p:extLst>
      <p:ext uri="{BB962C8B-B14F-4D97-AF65-F5344CB8AC3E}">
        <p14:creationId xmlns:p14="http://schemas.microsoft.com/office/powerpoint/2010/main" val="39331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5"/>
    </mc:Choice>
    <mc:Fallback xmlns="">
      <p:transition spd="slow" advTm="160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Linear form</a:t>
            </a:r>
          </a:p>
          <a:p>
            <a:pPr lvl="1"/>
            <a:r>
              <a:rPr lang="en-US" dirty="0"/>
              <a:t>Homogeneous coordinates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Although 3 elements are used they represent projected points in 2D!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coordinates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18753" y="4200831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4756696" y="4234004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H="1">
            <a:off x="3826350" y="4291156"/>
            <a:ext cx="944634" cy="65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4794640" y="477309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3563215" y="429115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0E59AE1-4F1E-0342-AB9F-7AB588163DE1}"/>
              </a:ext>
            </a:extLst>
          </p:cNvPr>
          <p:cNvSpPr/>
          <p:nvPr/>
        </p:nvSpPr>
        <p:spPr>
          <a:xfrm>
            <a:off x="2100631" y="5142429"/>
            <a:ext cx="91440" cy="9144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4A4F9F5-4A6D-DB47-82CB-66276D0EAC4E}"/>
              </a:ext>
            </a:extLst>
          </p:cNvPr>
          <p:cNvCxnSpPr>
            <a:cxnSpLocks/>
            <a:stCxn id="26" idx="6"/>
            <a:endCxn id="19" idx="6"/>
          </p:cNvCxnSpPr>
          <p:nvPr/>
        </p:nvCxnSpPr>
        <p:spPr>
          <a:xfrm flipV="1">
            <a:off x="2192071" y="4222446"/>
            <a:ext cx="4022992" cy="96570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916248D1-3157-B74B-BEC1-A452A1F72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259" y="5207200"/>
            <a:ext cx="1955800" cy="393700"/>
          </a:xfrm>
          <a:prstGeom prst="rect">
            <a:avLst/>
          </a:prstGeom>
        </p:spPr>
      </p:pic>
      <p:sp>
        <p:nvSpPr>
          <p:cNvPr id="33" name="Oval 32">
            <a:extLst>
              <a:ext uri="{FF2B5EF4-FFF2-40B4-BE49-F238E27FC236}">
                <a16:creationId xmlns:a16="http://schemas.microsoft.com/office/drawing/2014/main" id="{0E4B499E-5AAF-2F45-BE4E-F748E5035A73}"/>
              </a:ext>
            </a:extLst>
          </p:cNvPr>
          <p:cNvSpPr/>
          <p:nvPr/>
        </p:nvSpPr>
        <p:spPr>
          <a:xfrm>
            <a:off x="4142487" y="4653272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646AE-9878-E341-9D02-E4A8FA792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488" y="5262996"/>
            <a:ext cx="2794000" cy="444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75B7CA-9115-F243-BDAA-0FB95EC0B840}"/>
              </a:ext>
            </a:extLst>
          </p:cNvPr>
          <p:cNvSpPr txBox="1"/>
          <p:nvPr/>
        </p:nvSpPr>
        <p:spPr>
          <a:xfrm>
            <a:off x="7319147" y="5245831"/>
            <a:ext cx="3637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Homogeneous coordinates!</a:t>
            </a:r>
          </a:p>
        </p:txBody>
      </p:sp>
    </p:spTree>
    <p:extLst>
      <p:ext uri="{BB962C8B-B14F-4D97-AF65-F5344CB8AC3E}">
        <p14:creationId xmlns:p14="http://schemas.microsoft.com/office/powerpoint/2010/main" val="47454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1"/>
    </mc:Choice>
    <mc:Fallback xmlns="">
      <p:transition spd="slow" advTm="318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Linear form</a:t>
            </a:r>
          </a:p>
          <a:p>
            <a:pPr lvl="1"/>
            <a:r>
              <a:rPr lang="en-US" dirty="0"/>
              <a:t>Homogeneous coordinates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Same for the 3D points!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			</a:t>
            </a:r>
          </a:p>
        </p:txBody>
      </p:sp>
      <p:sp>
        <p:nvSpPr>
          <p:cNvPr id="6" name="Manual Input 5">
            <a:extLst>
              <a:ext uri="{FF2B5EF4-FFF2-40B4-BE49-F238E27FC236}">
                <a16:creationId xmlns:a16="http://schemas.microsoft.com/office/drawing/2014/main" id="{0EFF0808-4044-A946-AD89-F5B457BF066F}"/>
              </a:ext>
            </a:extLst>
          </p:cNvPr>
          <p:cNvSpPr/>
          <p:nvPr/>
        </p:nvSpPr>
        <p:spPr>
          <a:xfrm>
            <a:off x="3826350" y="3386138"/>
            <a:ext cx="1902938" cy="1700212"/>
          </a:xfrm>
          <a:prstGeom prst="flowChartManualInpu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coordinates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3D130BF-6650-C24C-B153-CF30C4E5A9DC}"/>
              </a:ext>
            </a:extLst>
          </p:cNvPr>
          <p:cNvSpPr/>
          <p:nvPr/>
        </p:nvSpPr>
        <p:spPr>
          <a:xfrm>
            <a:off x="4718753" y="4200831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BB900D-22D1-304F-8F6B-495764DF2CF1}"/>
              </a:ext>
            </a:extLst>
          </p:cNvPr>
          <p:cNvSpPr/>
          <p:nvPr/>
        </p:nvSpPr>
        <p:spPr>
          <a:xfrm>
            <a:off x="6100763" y="4136415"/>
            <a:ext cx="114300" cy="1720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1F2E30-972C-7645-9B1B-0CC6EBB01515}"/>
              </a:ext>
            </a:extLst>
          </p:cNvPr>
          <p:cNvSpPr txBox="1"/>
          <p:nvPr/>
        </p:nvSpPr>
        <p:spPr>
          <a:xfrm>
            <a:off x="6129338" y="3834063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530A840-A9B7-F544-896F-83895056039C}"/>
              </a:ext>
            </a:extLst>
          </p:cNvPr>
          <p:cNvCxnSpPr>
            <a:cxnSpLocks/>
          </p:cNvCxnSpPr>
          <p:nvPr/>
        </p:nvCxnSpPr>
        <p:spPr>
          <a:xfrm>
            <a:off x="4756696" y="4234004"/>
            <a:ext cx="0" cy="7237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EF281CC-4F8D-0244-9DB0-59D2CDD6FCEC}"/>
              </a:ext>
            </a:extLst>
          </p:cNvPr>
          <p:cNvCxnSpPr>
            <a:cxnSpLocks/>
          </p:cNvCxnSpPr>
          <p:nvPr/>
        </p:nvCxnSpPr>
        <p:spPr>
          <a:xfrm flipH="1">
            <a:off x="3826350" y="4291156"/>
            <a:ext cx="944634" cy="65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D0AA7E2-2667-594B-9498-E03E558E30CB}"/>
              </a:ext>
            </a:extLst>
          </p:cNvPr>
          <p:cNvSpPr txBox="1"/>
          <p:nvPr/>
        </p:nvSpPr>
        <p:spPr>
          <a:xfrm>
            <a:off x="4794640" y="4773097"/>
            <a:ext cx="288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02226F-48D5-0847-B0FE-6AA39D4884AC}"/>
              </a:ext>
            </a:extLst>
          </p:cNvPr>
          <p:cNvSpPr txBox="1"/>
          <p:nvPr/>
        </p:nvSpPr>
        <p:spPr>
          <a:xfrm>
            <a:off x="3563215" y="429115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0E59AE1-4F1E-0342-AB9F-7AB588163DE1}"/>
              </a:ext>
            </a:extLst>
          </p:cNvPr>
          <p:cNvSpPr/>
          <p:nvPr/>
        </p:nvSpPr>
        <p:spPr>
          <a:xfrm>
            <a:off x="2100631" y="5142429"/>
            <a:ext cx="91440" cy="9144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4A4F9F5-4A6D-DB47-82CB-66276D0EAC4E}"/>
              </a:ext>
            </a:extLst>
          </p:cNvPr>
          <p:cNvCxnSpPr>
            <a:cxnSpLocks/>
            <a:stCxn id="26" idx="6"/>
            <a:endCxn id="19" idx="6"/>
          </p:cNvCxnSpPr>
          <p:nvPr/>
        </p:nvCxnSpPr>
        <p:spPr>
          <a:xfrm flipV="1">
            <a:off x="2192071" y="4222446"/>
            <a:ext cx="4022992" cy="965703"/>
          </a:xfrm>
          <a:prstGeom prst="line">
            <a:avLst/>
          </a:prstGeom>
          <a:ln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0E4B499E-5AAF-2F45-BE4E-F748E5035A73}"/>
              </a:ext>
            </a:extLst>
          </p:cNvPr>
          <p:cNvSpPr/>
          <p:nvPr/>
        </p:nvSpPr>
        <p:spPr>
          <a:xfrm>
            <a:off x="4142487" y="4653272"/>
            <a:ext cx="77932" cy="128954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646AE-9878-E341-9D02-E4A8FA792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488" y="5262996"/>
            <a:ext cx="2794000" cy="444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75B7CA-9115-F243-BDAA-0FB95EC0B840}"/>
              </a:ext>
            </a:extLst>
          </p:cNvPr>
          <p:cNvSpPr txBox="1"/>
          <p:nvPr/>
        </p:nvSpPr>
        <p:spPr>
          <a:xfrm>
            <a:off x="7319147" y="5245831"/>
            <a:ext cx="3637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Homogeneous coordinates!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11AAE8-D3F2-E549-AB55-D639B1B24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488" y="5889625"/>
            <a:ext cx="3581400" cy="393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9AB75F-0A91-E243-B1D5-8B72B46C8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262996"/>
            <a:ext cx="23114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3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7"/>
    </mc:Choice>
    <mc:Fallback xmlns="">
      <p:transition spd="slow" advTm="4467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5379</TotalTime>
  <Words>605</Words>
  <Application>Microsoft Macintosh PowerPoint</Application>
  <PresentationFormat>Widescreen</PresentationFormat>
  <Paragraphs>313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Wingdings</vt:lpstr>
      <vt:lpstr>Office Theme</vt:lpstr>
      <vt:lpstr>3D Vision</vt:lpstr>
      <vt:lpstr>Computer Vision – 3D Vision</vt:lpstr>
      <vt:lpstr>Pinhole Camera model</vt:lpstr>
      <vt:lpstr>The Image plane</vt:lpstr>
      <vt:lpstr>The Image plane</vt:lpstr>
      <vt:lpstr>Camera axis</vt:lpstr>
      <vt:lpstr>Image coordinates</vt:lpstr>
      <vt:lpstr>Image coordinates</vt:lpstr>
      <vt:lpstr>Image coordinates</vt:lpstr>
      <vt:lpstr>Projection matrix</vt:lpstr>
      <vt:lpstr>Your cameras are different!</vt:lpstr>
      <vt:lpstr>Your cameras are different!</vt:lpstr>
      <vt:lpstr>Two-view geometry</vt:lpstr>
      <vt:lpstr>Two-view geometry</vt:lpstr>
      <vt:lpstr>Two-view geometry</vt:lpstr>
      <vt:lpstr>Two-view geometry</vt:lpstr>
      <vt:lpstr>Two-view geometry</vt:lpstr>
      <vt:lpstr>Two-view geometry</vt:lpstr>
      <vt:lpstr>The Essential Matrix</vt:lpstr>
      <vt:lpstr>The Essential Matrix</vt:lpstr>
      <vt:lpstr>The Fundamental matrix</vt:lpstr>
      <vt:lpstr>The Fundamental matrix</vt:lpstr>
      <vt:lpstr>The 8-point Method</vt:lpstr>
      <vt:lpstr>The 8-point Method</vt:lpstr>
      <vt:lpstr>The 8-point Method</vt:lpstr>
      <vt:lpstr>The 5-point Method</vt:lpstr>
      <vt:lpstr>Triangulation</vt:lpstr>
      <vt:lpstr>Corresponding points</vt:lpstr>
      <vt:lpstr>SIFT</vt:lpstr>
      <vt:lpstr>SIFT</vt:lpstr>
      <vt:lpstr>Structure-from-Motion</vt:lpstr>
      <vt:lpstr>Structure-from-Motion</vt:lpstr>
      <vt:lpstr>Structure-from-Motion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Algebra and 3D Vision</dc:title>
  <dc:creator>Ajad Chhatkuli</dc:creator>
  <cp:lastModifiedBy>Ajad Chhatkuli</cp:lastModifiedBy>
  <cp:revision>193</cp:revision>
  <cp:lastPrinted>2018-12-17T22:44:35Z</cp:lastPrinted>
  <dcterms:created xsi:type="dcterms:W3CDTF">2018-12-13T15:52:51Z</dcterms:created>
  <dcterms:modified xsi:type="dcterms:W3CDTF">2018-12-23T08:06:19Z</dcterms:modified>
</cp:coreProperties>
</file>

<file path=docProps/thumbnail.jpeg>
</file>